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352" r:id="rId9"/>
    <p:sldId id="353" r:id="rId10"/>
    <p:sldId id="354" r:id="rId11"/>
    <p:sldId id="355" r:id="rId12"/>
    <p:sldId id="356" r:id="rId13"/>
    <p:sldId id="357" r:id="rId14"/>
    <p:sldId id="400" r:id="rId15"/>
    <p:sldId id="271" r:id="rId16"/>
    <p:sldId id="287" r:id="rId17"/>
    <p:sldId id="288" r:id="rId18"/>
    <p:sldId id="290" r:id="rId19"/>
    <p:sldId id="305" r:id="rId20"/>
    <p:sldId id="326" r:id="rId21"/>
    <p:sldId id="306" r:id="rId22"/>
    <p:sldId id="307" r:id="rId23"/>
    <p:sldId id="322" r:id="rId24"/>
    <p:sldId id="324" r:id="rId25"/>
    <p:sldId id="323" r:id="rId26"/>
    <p:sldId id="325" r:id="rId27"/>
    <p:sldId id="349" r:id="rId28"/>
    <p:sldId id="347" r:id="rId29"/>
    <p:sldId id="351" r:id="rId30"/>
    <p:sldId id="348" r:id="rId31"/>
    <p:sldId id="350" r:id="rId32"/>
    <p:sldId id="358" r:id="rId33"/>
    <p:sldId id="359" r:id="rId34"/>
    <p:sldId id="360" r:id="rId35"/>
    <p:sldId id="361" r:id="rId36"/>
    <p:sldId id="362" r:id="rId37"/>
    <p:sldId id="363" r:id="rId38"/>
    <p:sldId id="364" r:id="rId39"/>
    <p:sldId id="272" r:id="rId40"/>
    <p:sldId id="395" r:id="rId41"/>
    <p:sldId id="396" r:id="rId42"/>
    <p:sldId id="397" r:id="rId43"/>
    <p:sldId id="398" r:id="rId44"/>
    <p:sldId id="399" r:id="rId45"/>
    <p:sldId id="281"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68A1"/>
    <a:srgbClr val="D0C9DD"/>
    <a:srgbClr val="FAD6D3"/>
    <a:srgbClr val="9E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9" d="100"/>
          <a:sy n="119" d="100"/>
        </p:scale>
        <p:origin x="2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29.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54842-AD64-4EC8-8880-9AE6BD7C982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6DBB6-790B-49EF-9DC3-4FA428CE16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BCD72A-E618-4433-80DD-8D59C1F9340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E6DBB6-790B-49EF-9DC3-4FA428CE16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7" name="矩形 6"/>
          <p:cNvSpPr/>
          <p:nvPr userDrawn="1"/>
        </p:nvSpPr>
        <p:spPr>
          <a:xfrm>
            <a:off x="337457" y="391885"/>
            <a:ext cx="11517086" cy="607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FAAC449-15F4-4495-809D-465A1987452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30D91D-ED80-490F-8129-07349F8661B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
              <a:srgbClr val="D0C9DD"/>
            </a:gs>
            <a:gs pos="53000">
              <a:schemeClr val="bg1"/>
            </a:gs>
            <a:gs pos="89000">
              <a:srgbClr val="D0C9DD"/>
            </a:gs>
          </a:gsLst>
          <a:lin ang="5400000" scaled="1"/>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AC449-15F4-4495-809D-465A198745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0D91D-ED80-490F-8129-07349F8661B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mc:Choice xmlns:p14="http://schemas.microsoft.com/office/powerpoint/2010/main" Requires="p14">
      <p:transition p14:dur="100" advTm="3000">
        <p:cut/>
      </p:transition>
    </mc:Choice>
    <mc:Fallback>
      <p:transition advTm="300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4.xml"/><Relationship Id="rId2" Type="http://schemas.openxmlformats.org/officeDocument/2006/relationships/image" Target="../media/image37.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4.xml"/><Relationship Id="rId2" Type="http://schemas.openxmlformats.org/officeDocument/2006/relationships/image" Target="../media/image38.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4.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4.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4.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0.xml"/><Relationship Id="rId2" Type="http://schemas.openxmlformats.org/officeDocument/2006/relationships/image" Target="../media/image4.png"/><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1.xml"/><Relationship Id="rId2" Type="http://schemas.openxmlformats.org/officeDocument/2006/relationships/image" Target="../media/image46.png"/><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2" Type="http://schemas.openxmlformats.org/officeDocument/2006/relationships/notesSlide" Target="../notesSlides/notesSlide42.xml"/><Relationship Id="rId21" Type="http://schemas.openxmlformats.org/officeDocument/2006/relationships/slideLayout" Target="../slideLayouts/slideLayout17.xml"/><Relationship Id="rId20" Type="http://schemas.openxmlformats.org/officeDocument/2006/relationships/tags" Target="../tags/tag28.xml"/><Relationship Id="rId2" Type="http://schemas.openxmlformats.org/officeDocument/2006/relationships/tags" Target="../tags/tag10.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20321"/>
            <a:ext cx="4464353" cy="4464353"/>
          </a:xfrm>
          <a:prstGeom prst="rect">
            <a:avLst/>
          </a:prstGeom>
        </p:spPr>
      </p:pic>
      <p:sp>
        <p:nvSpPr>
          <p:cNvPr id="4" name="文本框 3"/>
          <p:cNvSpPr txBox="1"/>
          <p:nvPr/>
        </p:nvSpPr>
        <p:spPr>
          <a:xfrm>
            <a:off x="4753825" y="2698402"/>
            <a:ext cx="6888480" cy="1106805"/>
          </a:xfrm>
          <a:prstGeom prst="rect">
            <a:avLst/>
          </a:prstGeom>
          <a:noFill/>
        </p:spPr>
        <p:txBody>
          <a:bodyPr wrap="none" rtlCol="0">
            <a:spAutoFit/>
          </a:bodyPr>
          <a:lstStyle/>
          <a:p>
            <a:pPr algn="ctr"/>
            <a:r>
              <a:rPr lang="zh-CN" sz="6600" dirty="0">
                <a:solidFill>
                  <a:srgbClr val="7B68A1"/>
                </a:solidFill>
                <a:latin typeface="思源黑体 CN Normal" panose="020B0400000000000000" pitchFamily="34" charset="-122"/>
                <a:ea typeface="思源黑体 CN Normal" panose="020B0400000000000000" pitchFamily="34" charset="-122"/>
              </a:rPr>
              <a:t>在线简历投递平台</a:t>
            </a:r>
            <a:endParaRPr lang="zh-CN" sz="66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6" name="直接连接符 5"/>
          <p:cNvCxnSpPr/>
          <p:nvPr/>
        </p:nvCxnSpPr>
        <p:spPr>
          <a:xfrm>
            <a:off x="6242459" y="4853251"/>
            <a:ext cx="3870532" cy="1900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979375" y="5053139"/>
            <a:ext cx="4437380" cy="368300"/>
          </a:xfrm>
          <a:prstGeom prst="rect">
            <a:avLst/>
          </a:prstGeom>
          <a:noFill/>
        </p:spPr>
        <p:txBody>
          <a:bodyPr wrap="none" rtlCol="0">
            <a:spAutoFit/>
          </a:bodyPr>
          <a:lstStyle/>
          <a:p>
            <a:pPr algn="ctr"/>
            <a:r>
              <a:rPr lang="zh-CN" altLang="en-US" b="1" dirty="0">
                <a:solidFill>
                  <a:srgbClr val="7B68A1"/>
                </a:solidFill>
                <a:latin typeface="思源黑体 CN Normal" panose="020B0400000000000000" pitchFamily="34" charset="-122"/>
                <a:ea typeface="思源黑体 CN Normal" panose="020B0400000000000000" pitchFamily="34" charset="-122"/>
              </a:rPr>
              <a:t>小组成员：高铠炜</a:t>
            </a:r>
            <a:r>
              <a:rPr lang="en-US" altLang="zh-CN" b="1" dirty="0">
                <a:solidFill>
                  <a:srgbClr val="7B68A1"/>
                </a:solidFill>
                <a:latin typeface="思源黑体 CN Normal" panose="020B0400000000000000" pitchFamily="34" charset="-122"/>
                <a:ea typeface="思源黑体 CN Normal" panose="020B0400000000000000" pitchFamily="34" charset="-122"/>
              </a:rPr>
              <a:t> </a:t>
            </a:r>
            <a:r>
              <a:rPr lang="zh-CN" altLang="en-US" b="1" dirty="0">
                <a:solidFill>
                  <a:srgbClr val="7B68A1"/>
                </a:solidFill>
                <a:latin typeface="思源黑体 CN Normal" panose="020B0400000000000000" pitchFamily="34" charset="-122"/>
                <a:ea typeface="思源黑体 CN Normal" panose="020B0400000000000000" pitchFamily="34" charset="-122"/>
              </a:rPr>
              <a:t>李凯玄</a:t>
            </a:r>
            <a:r>
              <a:rPr lang="en-US" altLang="zh-CN" b="1" dirty="0">
                <a:solidFill>
                  <a:srgbClr val="7B68A1"/>
                </a:solidFill>
                <a:latin typeface="思源黑体 CN Normal" panose="020B0400000000000000" pitchFamily="34" charset="-122"/>
                <a:ea typeface="思源黑体 CN Normal" panose="020B0400000000000000" pitchFamily="34" charset="-122"/>
              </a:rPr>
              <a:t> </a:t>
            </a:r>
            <a:r>
              <a:rPr lang="zh-CN" altLang="en-US" b="1" dirty="0">
                <a:solidFill>
                  <a:srgbClr val="7B68A1"/>
                </a:solidFill>
                <a:latin typeface="思源黑体 CN Normal" panose="020B0400000000000000" pitchFamily="34" charset="-122"/>
                <a:ea typeface="思源黑体 CN Normal" panose="020B0400000000000000" pitchFamily="34" charset="-122"/>
              </a:rPr>
              <a:t>王天宇</a:t>
            </a:r>
            <a:r>
              <a:rPr lang="en-US" altLang="zh-CN" b="1" dirty="0">
                <a:solidFill>
                  <a:srgbClr val="7B68A1"/>
                </a:solidFill>
                <a:latin typeface="思源黑体 CN Normal" panose="020B0400000000000000" pitchFamily="34" charset="-122"/>
                <a:ea typeface="思源黑体 CN Normal" panose="020B0400000000000000" pitchFamily="34" charset="-122"/>
              </a:rPr>
              <a:t> </a:t>
            </a:r>
            <a:r>
              <a:rPr lang="zh-CN" altLang="en-US" b="1" dirty="0">
                <a:solidFill>
                  <a:srgbClr val="7B68A1"/>
                </a:solidFill>
                <a:latin typeface="思源黑体 CN Normal" panose="020B0400000000000000" pitchFamily="34" charset="-122"/>
                <a:ea typeface="思源黑体 CN Normal" panose="020B0400000000000000" pitchFamily="34" charset="-122"/>
              </a:rPr>
              <a:t>赵新苑</a:t>
            </a:r>
            <a:endParaRPr lang="zh-CN" altLang="en-US" b="1" dirty="0">
              <a:solidFill>
                <a:srgbClr val="7B68A1"/>
              </a:solidFill>
              <a:latin typeface="思源黑体 CN Normal" panose="020B0400000000000000" pitchFamily="34" charset="-122"/>
              <a:ea typeface="思源黑体 CN Normal" panose="020B0400000000000000"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960" y="1068640"/>
            <a:ext cx="1312210" cy="1303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4903684" cy="954107"/>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1.4 </a:t>
            </a:r>
            <a:r>
              <a:rPr lang="zh-CN" altLang="en-US" sz="2800" b="1" dirty="0">
                <a:solidFill>
                  <a:srgbClr val="7B68A1"/>
                </a:solidFill>
                <a:latin typeface="思源黑体 CN Normal" panose="020B0400000000000000" pitchFamily="34" charset="-122"/>
                <a:ea typeface="思源黑体 CN Normal" panose="020B0400000000000000" pitchFamily="34" charset="-122"/>
              </a:rPr>
              <a:t>用户身份验证</a:t>
            </a:r>
            <a:r>
              <a:rPr lang="en-US" altLang="zh-CN" sz="2800" b="1" dirty="0">
                <a:solidFill>
                  <a:srgbClr val="7B68A1"/>
                </a:solidFill>
                <a:latin typeface="思源黑体 CN Normal" panose="020B0400000000000000" pitchFamily="34" charset="-122"/>
                <a:ea typeface="思源黑体 CN Normal" panose="020B0400000000000000" pitchFamily="34" charset="-122"/>
              </a:rPr>
              <a:t>--Token</a:t>
            </a:r>
            <a:r>
              <a:rPr lang="zh-CN" altLang="en-US" sz="2800" b="1" dirty="0">
                <a:solidFill>
                  <a:srgbClr val="7B68A1"/>
                </a:solidFill>
                <a:latin typeface="思源黑体 CN Normal" panose="020B0400000000000000" pitchFamily="34" charset="-122"/>
                <a:ea typeface="思源黑体 CN Normal" panose="020B0400000000000000" pitchFamily="34" charset="-122"/>
              </a:rPr>
              <a:t>表</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a:p>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27" name="图片 26"/>
          <p:cNvPicPr>
            <a:picLocks noChangeAspect="1"/>
          </p:cNvPicPr>
          <p:nvPr/>
        </p:nvPicPr>
        <p:blipFill>
          <a:blip r:embed="rId2"/>
          <a:stretch>
            <a:fillRect/>
          </a:stretch>
        </p:blipFill>
        <p:spPr>
          <a:xfrm>
            <a:off x="825465" y="1154773"/>
            <a:ext cx="8649907" cy="1086002"/>
          </a:xfrm>
          <a:prstGeom prst="rect">
            <a:avLst/>
          </a:prstGeom>
        </p:spPr>
      </p:pic>
      <p:sp>
        <p:nvSpPr>
          <p:cNvPr id="29" name="矩形 28"/>
          <p:cNvSpPr/>
          <p:nvPr/>
        </p:nvSpPr>
        <p:spPr>
          <a:xfrm>
            <a:off x="682814" y="3391732"/>
            <a:ext cx="6137687" cy="1670073"/>
          </a:xfrm>
          <a:prstGeom prst="rect">
            <a:avLst/>
          </a:prstGeom>
        </p:spPr>
        <p:txBody>
          <a:bodyPr wrap="square">
            <a:spAutoFit/>
          </a:bodyPr>
          <a:lstStyle/>
          <a:p>
            <a:pPr>
              <a:lnSpc>
                <a:spcPct val="150000"/>
              </a:lnSpc>
            </a:pP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userid</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：用户的唯一标识符，确定是哪个用户的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tablename</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：用户的角色所在的表的名称，确定用户的角色。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role</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：用户的角色，确定用户的权限。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字符串本身，验证</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的有效性。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expiratedtime</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的过期时间。</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sp>
        <p:nvSpPr>
          <p:cNvPr id="34" name="矩形 33"/>
          <p:cNvSpPr/>
          <p:nvPr/>
        </p:nvSpPr>
        <p:spPr>
          <a:xfrm>
            <a:off x="6658705" y="3246120"/>
            <a:ext cx="4396740" cy="2612638"/>
          </a:xfrm>
          <a:prstGeom prst="rect">
            <a:avLst/>
          </a:prstGeom>
        </p:spPr>
        <p:txBody>
          <a:bodyPr wrap="square">
            <a:spAutoFit/>
          </a:bodyPr>
          <a:lstStyle/>
          <a:p>
            <a:pPr>
              <a:lnSpc>
                <a:spcPct val="200000"/>
              </a:lnSpc>
            </a:pPr>
            <a:r>
              <a:rPr lang="zh-CN" altLang="en-US" sz="1400" b="1" dirty="0">
                <a:solidFill>
                  <a:srgbClr val="7B68A1"/>
                </a:solidFill>
                <a:latin typeface="思源黑体 CN Normal" panose="020B0400000000000000" pitchFamily="34" charset="-122"/>
                <a:ea typeface="思源黑体 CN Normal" panose="020B0400000000000000" pitchFamily="34" charset="-122"/>
                <a:cs typeface="+mn-ea"/>
                <a:sym typeface="+mn-lt"/>
              </a:rPr>
              <a:t>身份验证</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：当用户登录系统后，系统会为用户生成一个</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，用户在后续的请求中携带这个</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，服务器通过验证</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的有效性来确认用户的身份。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200000"/>
              </a:lnSpc>
            </a:pPr>
            <a:r>
              <a:rPr lang="zh-CN" altLang="en-US" sz="1400" b="1" dirty="0">
                <a:solidFill>
                  <a:srgbClr val="7B68A1"/>
                </a:solidFill>
                <a:latin typeface="思源黑体 CN Normal" panose="020B0400000000000000" pitchFamily="34" charset="-122"/>
                <a:ea typeface="思源黑体 CN Normal" panose="020B0400000000000000" pitchFamily="34" charset="-122"/>
                <a:cs typeface="+mn-ea"/>
                <a:sym typeface="+mn-lt"/>
              </a:rPr>
              <a:t>权限控制</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中可以包含用户的角色信息，服务器可以通过解析</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来确定用户的权限，例如用户是否有权限访问某个资源或执行某个操作。</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cxnSp>
        <p:nvCxnSpPr>
          <p:cNvPr id="36" name="直接连接符 35"/>
          <p:cNvCxnSpPr/>
          <p:nvPr/>
        </p:nvCxnSpPr>
        <p:spPr>
          <a:xfrm>
            <a:off x="5829300" y="2385060"/>
            <a:ext cx="0" cy="3672840"/>
          </a:xfrm>
          <a:prstGeom prst="line">
            <a:avLst/>
          </a:prstGeom>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6658705" y="2534862"/>
            <a:ext cx="4396740" cy="562783"/>
          </a:xfrm>
          <a:prstGeom prst="rect">
            <a:avLst/>
          </a:prstGeom>
        </p:spPr>
        <p:txBody>
          <a:bodyPr wrap="square">
            <a:spAutoFit/>
          </a:bodyPr>
          <a:lstStyle/>
          <a:p>
            <a:pPr>
              <a:lnSpc>
                <a:spcPct val="200000"/>
              </a:lnSpc>
            </a:pPr>
            <a:r>
              <a:rPr lang="zh-CN" altLang="en-US" b="1" dirty="0">
                <a:solidFill>
                  <a:srgbClr val="7B68A1"/>
                </a:solidFill>
                <a:latin typeface="思源黑体 CN Normal" panose="020B0400000000000000" pitchFamily="34" charset="-122"/>
                <a:ea typeface="思源黑体 CN Normal" panose="020B0400000000000000" pitchFamily="34" charset="-122"/>
                <a:cs typeface="+mn-ea"/>
                <a:sym typeface="+mn-lt"/>
              </a:rPr>
              <a:t>主要作用</a:t>
            </a:r>
            <a:endParaRPr lang="zh-CN" altLang="en-US"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4903684" cy="954107"/>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1.4 </a:t>
            </a:r>
            <a:r>
              <a:rPr lang="zh-CN" altLang="en-US" sz="2800" b="1" dirty="0">
                <a:solidFill>
                  <a:srgbClr val="7B68A1"/>
                </a:solidFill>
                <a:latin typeface="思源黑体 CN Normal" panose="020B0400000000000000" pitchFamily="34" charset="-122"/>
                <a:ea typeface="思源黑体 CN Normal" panose="020B0400000000000000" pitchFamily="34" charset="-122"/>
              </a:rPr>
              <a:t>用户身份验证</a:t>
            </a:r>
            <a:r>
              <a:rPr lang="en-US" altLang="zh-CN" sz="2800" b="1" dirty="0">
                <a:solidFill>
                  <a:srgbClr val="7B68A1"/>
                </a:solidFill>
                <a:latin typeface="思源黑体 CN Normal" panose="020B0400000000000000" pitchFamily="34" charset="-122"/>
                <a:ea typeface="思源黑体 CN Normal" panose="020B0400000000000000" pitchFamily="34" charset="-122"/>
              </a:rPr>
              <a:t>--Token</a:t>
            </a:r>
            <a:r>
              <a:rPr lang="zh-CN" altLang="en-US" sz="2800" b="1" dirty="0">
                <a:solidFill>
                  <a:srgbClr val="7B68A1"/>
                </a:solidFill>
                <a:latin typeface="思源黑体 CN Normal" panose="020B0400000000000000" pitchFamily="34" charset="-122"/>
                <a:ea typeface="思源黑体 CN Normal" panose="020B0400000000000000" pitchFamily="34" charset="-122"/>
              </a:rPr>
              <a:t>表</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a:p>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6" name="图片 5"/>
          <p:cNvPicPr>
            <a:picLocks noChangeAspect="1"/>
          </p:cNvPicPr>
          <p:nvPr/>
        </p:nvPicPr>
        <p:blipFill>
          <a:blip r:embed="rId2"/>
          <a:stretch>
            <a:fillRect/>
          </a:stretch>
        </p:blipFill>
        <p:spPr>
          <a:xfrm>
            <a:off x="736794" y="1038767"/>
            <a:ext cx="9122790" cy="1761583"/>
          </a:xfrm>
          <a:prstGeom prst="rect">
            <a:avLst/>
          </a:prstGeom>
        </p:spPr>
      </p:pic>
      <p:sp>
        <p:nvSpPr>
          <p:cNvPr id="9" name="矩形 8"/>
          <p:cNvSpPr/>
          <p:nvPr/>
        </p:nvSpPr>
        <p:spPr>
          <a:xfrm>
            <a:off x="819431" y="2979265"/>
            <a:ext cx="6030950" cy="2962734"/>
          </a:xfrm>
          <a:prstGeom prst="rect">
            <a:avLst/>
          </a:prstGeom>
        </p:spPr>
        <p:txBody>
          <a:bodyPr wrap="square">
            <a:spAutoFit/>
          </a:bodyPr>
          <a:lstStyle/>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用户通过前端界面输入用户名和密码登录</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前端将用户名和密码发送到后端的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/login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接口。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后端接收到请求后，首先查询数据库，查找用户名与输入的用户名匹配的</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GeneraluserEntity</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实例。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如果找不到匹配的实例，或者找到的实例的密码与输入的密码不匹配，那么后端会返回一个错误信息，表示账号或密码不正确。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如果找到了匹配的实例，并且密码也匹配，那么后端会调用</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tokenService.generateToken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方法。该方法会返回生成的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字符串。系统会通过比较请求中的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和数据库中保存的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来验证用户的身份。</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cxnSp>
        <p:nvCxnSpPr>
          <p:cNvPr id="11" name="直接箭头连接符 10"/>
          <p:cNvCxnSpPr/>
          <p:nvPr/>
        </p:nvCxnSpPr>
        <p:spPr>
          <a:xfrm>
            <a:off x="3494314" y="2294164"/>
            <a:ext cx="3957244" cy="769878"/>
          </a:xfrm>
          <a:prstGeom prst="straightConnector1">
            <a:avLst/>
          </a:prstGeom>
          <a:ln w="12700">
            <a:solidFill>
              <a:srgbClr val="FF0000"/>
            </a:solidFill>
            <a:prstDash val="lgDashDotDot"/>
            <a:tailEnd type="triangle"/>
          </a:ln>
        </p:spPr>
        <p:style>
          <a:lnRef idx="1">
            <a:schemeClr val="accent2"/>
          </a:lnRef>
          <a:fillRef idx="0">
            <a:schemeClr val="accent2"/>
          </a:fillRef>
          <a:effectRef idx="0">
            <a:schemeClr val="accent2"/>
          </a:effectRef>
          <a:fontRef idx="minor">
            <a:schemeClr val="tx1"/>
          </a:fontRef>
        </p:style>
      </p:cxnSp>
      <p:sp>
        <p:nvSpPr>
          <p:cNvPr id="13" name="矩形 12"/>
          <p:cNvSpPr/>
          <p:nvPr/>
        </p:nvSpPr>
        <p:spPr>
          <a:xfrm>
            <a:off x="7451558" y="2882495"/>
            <a:ext cx="3457074" cy="1023742"/>
          </a:xfrm>
          <a:prstGeom prst="rect">
            <a:avLst/>
          </a:prstGeom>
        </p:spPr>
        <p:txBody>
          <a:bodyPr wrap="square">
            <a:spAutoFit/>
          </a:bodyPr>
          <a:lstStyle/>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这个方法的主要作用是生成一个新的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，或者更新现有用户的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，并设置其过期时间为一小时后。</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sp>
        <p:nvSpPr>
          <p:cNvPr id="3" name="文本框 2"/>
          <p:cNvSpPr txBox="1"/>
          <p:nvPr/>
        </p:nvSpPr>
        <p:spPr>
          <a:xfrm>
            <a:off x="7071360" y="3988435"/>
            <a:ext cx="3837305" cy="2306955"/>
          </a:xfrm>
          <a:prstGeom prst="rect">
            <a:avLst/>
          </a:prstGeom>
          <a:noFill/>
        </p:spPr>
        <p:txBody>
          <a:bodyPr wrap="square" rtlCol="0">
            <a:spAutoFit/>
          </a:bodyPr>
          <a:lstStyle/>
          <a:p>
            <a:r>
              <a:rPr lang="zh-CN" altLang="en-US">
                <a:solidFill>
                  <a:srgbClr val="FF0000"/>
                </a:solidFill>
              </a:rPr>
              <a:t>这个返回token字符串，用户在后续的请求中需要携带这个token。  当服务器收到一个携带token的请求时，它会比较请求中的token和数据库中保存的token。如果它们匹配，那么服务器就可以确认这个请求是由该用户发送的，从而允许用户访问他有权访问的资源。</a:t>
            </a:r>
            <a:endParaRPr lang="zh-CN" altLang="en-US">
              <a:solidFill>
                <a:srgbClr val="FF0000"/>
              </a:solidFill>
            </a:endParaRPr>
          </a:p>
        </p:txBody>
      </p:sp>
      <p:pic>
        <p:nvPicPr>
          <p:cNvPr id="5" name="图片 4"/>
          <p:cNvPicPr>
            <a:picLocks noChangeAspect="1"/>
          </p:cNvPicPr>
          <p:nvPr/>
        </p:nvPicPr>
        <p:blipFill>
          <a:blip r:embed="rId3"/>
          <a:stretch>
            <a:fillRect/>
          </a:stretch>
        </p:blipFill>
        <p:spPr>
          <a:xfrm>
            <a:off x="574695" y="726122"/>
            <a:ext cx="7563485" cy="54057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4903684" cy="954107"/>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1.4 </a:t>
            </a:r>
            <a:r>
              <a:rPr lang="zh-CN" altLang="en-US" sz="2800" b="1" dirty="0">
                <a:solidFill>
                  <a:srgbClr val="7B68A1"/>
                </a:solidFill>
                <a:latin typeface="思源黑体 CN Normal" panose="020B0400000000000000" pitchFamily="34" charset="-122"/>
                <a:ea typeface="思源黑体 CN Normal" panose="020B0400000000000000" pitchFamily="34" charset="-122"/>
              </a:rPr>
              <a:t>用户身份验证</a:t>
            </a:r>
            <a:r>
              <a:rPr lang="en-US" altLang="zh-CN" sz="2800" b="1" dirty="0">
                <a:solidFill>
                  <a:srgbClr val="7B68A1"/>
                </a:solidFill>
                <a:latin typeface="思源黑体 CN Normal" panose="020B0400000000000000" pitchFamily="34" charset="-122"/>
                <a:ea typeface="思源黑体 CN Normal" panose="020B0400000000000000" pitchFamily="34" charset="-122"/>
              </a:rPr>
              <a:t>--Token</a:t>
            </a:r>
            <a:r>
              <a:rPr lang="zh-CN" altLang="en-US" sz="2800" b="1" dirty="0">
                <a:solidFill>
                  <a:srgbClr val="7B68A1"/>
                </a:solidFill>
                <a:latin typeface="思源黑体 CN Normal" panose="020B0400000000000000" pitchFamily="34" charset="-122"/>
                <a:ea typeface="思源黑体 CN Normal" panose="020B0400000000000000" pitchFamily="34" charset="-122"/>
              </a:rPr>
              <a:t>表</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a:p>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3" name="矩形 12"/>
          <p:cNvSpPr/>
          <p:nvPr/>
        </p:nvSpPr>
        <p:spPr>
          <a:xfrm>
            <a:off x="873908" y="3569203"/>
            <a:ext cx="3727265" cy="2316403"/>
          </a:xfrm>
          <a:prstGeom prst="rect">
            <a:avLst/>
          </a:prstGeom>
        </p:spPr>
        <p:txBody>
          <a:bodyPr wrap="square">
            <a:spAutoFit/>
          </a:bodyPr>
          <a:lstStyle/>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在每个请求被发送之前，请求拦截器从本地存储中获取</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，然后将这个</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添加到请求头中。</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在每个响应被接收之前，响应拦截器检查响应的数据中的</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code</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字段是否为</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401(token</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已经失效</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。如果是，那么它会导航到登录页面，用户需要重新登录。 </a:t>
            </a:r>
            <a:endPar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pic>
        <p:nvPicPr>
          <p:cNvPr id="7" name="图片 6"/>
          <p:cNvPicPr>
            <a:picLocks noChangeAspect="1"/>
          </p:cNvPicPr>
          <p:nvPr/>
        </p:nvPicPr>
        <p:blipFill rotWithShape="1">
          <a:blip r:embed="rId1"/>
          <a:srcRect t="2629" r="7023" b="-738"/>
          <a:stretch>
            <a:fillRect/>
          </a:stretch>
        </p:blipFill>
        <p:spPr>
          <a:xfrm>
            <a:off x="381816" y="413465"/>
            <a:ext cx="4986022" cy="2931140"/>
          </a:xfrm>
          <a:prstGeom prst="rect">
            <a:avLst/>
          </a:prstGeom>
        </p:spPr>
      </p:pic>
      <p:pic>
        <p:nvPicPr>
          <p:cNvPr id="10" name="图片 9"/>
          <p:cNvPicPr>
            <a:picLocks noChangeAspect="1"/>
          </p:cNvPicPr>
          <p:nvPr/>
        </p:nvPicPr>
        <p:blipFill>
          <a:blip r:embed="rId2"/>
          <a:stretch>
            <a:fillRect/>
          </a:stretch>
        </p:blipFill>
        <p:spPr>
          <a:xfrm>
            <a:off x="5329011" y="497861"/>
            <a:ext cx="4924504" cy="5522037"/>
          </a:xfrm>
          <a:prstGeom prst="rect">
            <a:avLst/>
          </a:prstGeom>
        </p:spPr>
      </p:pic>
      <p:sp>
        <p:nvSpPr>
          <p:cNvPr id="14" name="文本框 13"/>
          <p:cNvSpPr txBox="1"/>
          <p:nvPr/>
        </p:nvSpPr>
        <p:spPr>
          <a:xfrm>
            <a:off x="8431035" y="838102"/>
            <a:ext cx="3382237" cy="1892826"/>
          </a:xfrm>
          <a:prstGeom prst="rect">
            <a:avLst/>
          </a:prstGeom>
          <a:noFill/>
        </p:spPr>
        <p:txBody>
          <a:bodyPr wrap="square">
            <a:spAutoFit/>
          </a:bodyPr>
          <a:lstStyle/>
          <a:p>
            <a:r>
              <a:rPr lang="zh-CN" altLang="en-US" sz="1300" dirty="0">
                <a:solidFill>
                  <a:srgbClr val="7B68A1"/>
                </a:solidFill>
                <a:ea typeface="思源黑体 CN Normal" panose="020B0400000000000000" pitchFamily="34" charset="-122"/>
                <a:cs typeface="+mn-ea"/>
              </a:rPr>
              <a:t>从请求头中获取token，getTokenEntity方法会从数据库中获取与这个token对应的TokenEntity实例。  如果找到了对应的TokenEntity实例，那么这个方法会将用户的ID、角色、表名和用户名等信息保存到请求的会话中，然后返回true，表示验证成功。如果没有找到对应的TokenEntity实例，那么这个方法会返回一个错误信息，表示用户需要先登录，然后返回false，表示验证失败。</a:t>
            </a:r>
            <a:endParaRPr lang="zh-CN" altLang="en-US" sz="1300" dirty="0">
              <a:solidFill>
                <a:srgbClr val="7B68A1"/>
              </a:solidFill>
              <a:ea typeface="思源黑体 CN Normal" panose="020B0400000000000000" pitchFamily="34" charset="-122"/>
              <a:cs typeface="+mn-ea"/>
            </a:endParaRPr>
          </a:p>
        </p:txBody>
      </p:sp>
      <p:cxnSp>
        <p:nvCxnSpPr>
          <p:cNvPr id="20" name="直接箭头连接符 19"/>
          <p:cNvCxnSpPr/>
          <p:nvPr/>
        </p:nvCxnSpPr>
        <p:spPr>
          <a:xfrm flipV="1">
            <a:off x="2887579" y="648347"/>
            <a:ext cx="2654968" cy="324047"/>
          </a:xfrm>
          <a:prstGeom prst="straightConnector1">
            <a:avLst/>
          </a:prstGeom>
          <a:ln w="19050">
            <a:solidFill>
              <a:srgbClr val="FF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3637608" y="2237874"/>
            <a:ext cx="2017234" cy="2420100"/>
          </a:xfrm>
          <a:prstGeom prst="straightConnector1">
            <a:avLst/>
          </a:prstGeom>
          <a:ln w="19050">
            <a:solidFill>
              <a:srgbClr val="FFC000"/>
            </a:solidFill>
            <a:prstDash val="lgDash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09031" y="3585061"/>
            <a:ext cx="4773930" cy="1938020"/>
          </a:xfrm>
          <a:prstGeom prst="rect">
            <a:avLst/>
          </a:prstGeom>
          <a:noFill/>
        </p:spPr>
        <p:txBody>
          <a:bodyPr wrap="none" rtlCol="0">
            <a:spAutoFit/>
          </a:bodyPr>
          <a:lstStyle/>
          <a:p>
            <a:pPr algn="ctr"/>
            <a:r>
              <a:rPr lang="zh-CN" altLang="en-US" sz="6000" b="1" dirty="0">
                <a:solidFill>
                  <a:srgbClr val="7B68A1"/>
                </a:solidFill>
                <a:latin typeface="思源黑体 CN Normal" panose="020B0400000000000000" pitchFamily="34" charset="-122"/>
                <a:ea typeface="思源黑体 CN Normal" panose="020B0400000000000000" pitchFamily="34" charset="-122"/>
                <a:sym typeface="+mn-ea"/>
              </a:rPr>
              <a:t>项目开发设计</a:t>
            </a:r>
            <a:endParaRPr lang="zh-CN" altLang="en-US" sz="6000" b="1" dirty="0">
              <a:solidFill>
                <a:srgbClr val="7B68A1"/>
              </a:solidFill>
              <a:latin typeface="思源黑体 CN Normal" panose="020B0400000000000000" pitchFamily="34" charset="-122"/>
              <a:ea typeface="思源黑体 CN Normal" panose="020B0400000000000000" pitchFamily="34" charset="-122"/>
            </a:endParaRPr>
          </a:p>
          <a:p>
            <a:pPr algn="ct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11486" y="5208415"/>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44511" y="5503070"/>
            <a:ext cx="902970" cy="337185"/>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02</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后台管理页面（前台未完成）</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2390775"/>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114280" cy="521970"/>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r>
              <a:rPr lang="en-US" altLang="zh-CN" sz="2800" b="1" dirty="0">
                <a:solidFill>
                  <a:schemeClr val="bg1"/>
                </a:solidFill>
                <a:latin typeface="思源黑体 CN Normal" panose="020B0400000000000000" pitchFamily="34" charset="-122"/>
                <a:ea typeface="思源黑体 CN Normal" panose="020B0400000000000000" pitchFamily="34" charset="-122"/>
              </a:rPr>
              <a:t>——&gt;Vue.js</a:t>
            </a:r>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7" name="文本框 6"/>
          <p:cNvSpPr txBox="1"/>
          <p:nvPr/>
        </p:nvSpPr>
        <p:spPr>
          <a:xfrm>
            <a:off x="780415" y="3667125"/>
            <a:ext cx="9252585" cy="2614930"/>
          </a:xfrm>
          <a:prstGeom prst="rect">
            <a:avLst/>
          </a:prstGeom>
          <a:noFill/>
        </p:spPr>
        <p:txBody>
          <a:bodyPr wrap="square" rtlCol="0">
            <a:noAutofit/>
          </a:bodyPr>
          <a:lstStyle/>
          <a:p>
            <a:r>
              <a:rPr lang="zh-CN" altLang="en-US"/>
              <a:t>关于路由的配置：</a:t>
            </a:r>
            <a:endParaRPr lang="zh-CN" altLang="en-US"/>
          </a:p>
          <a:p>
            <a:endParaRPr lang="zh-CN" altLang="en-US"/>
          </a:p>
          <a:p>
            <a:endParaRPr lang="zh-CN" altLang="en-US"/>
          </a:p>
          <a:p>
            <a:endParaRPr lang="zh-CN" altLang="en-US"/>
          </a:p>
          <a:p>
            <a:endParaRPr lang="zh-CN" altLang="en-US"/>
          </a:p>
          <a:p>
            <a:r>
              <a:rPr lang="zh-CN" altLang="en-US"/>
              <a:t>path: 这是 URL 的路径。当 URL 的路径部分匹配到 path 时，这个路由规则就会被激活。</a:t>
            </a:r>
            <a:endParaRPr lang="zh-CN" altLang="en-US"/>
          </a:p>
          <a:p>
            <a:r>
              <a:rPr lang="zh-CN" altLang="en-US"/>
              <a:t>name: 这是路由的名字，可以用来在代码中引用这个路由。</a:t>
            </a:r>
            <a:endParaRPr lang="zh-CN" altLang="en-US"/>
          </a:p>
          <a:p>
            <a:r>
              <a:rPr lang="zh-CN" altLang="en-US"/>
              <a:t>component: 这是当路由被激活时，应该显示的组件。</a:t>
            </a:r>
            <a:endParaRPr lang="zh-CN" altLang="en-US"/>
          </a:p>
          <a:p>
            <a:endParaRPr lang="zh-CN" altLang="en-US"/>
          </a:p>
          <a:p>
            <a:r>
              <a:rPr lang="zh-CN" altLang="en-US"/>
              <a:t>我们后台管理靠着路由控制 URL 和组件之间的映射关系的</a:t>
            </a:r>
            <a:endParaRPr lang="zh-CN" altLang="en-US"/>
          </a:p>
        </p:txBody>
      </p:sp>
      <p:sp>
        <p:nvSpPr>
          <p:cNvPr id="4" name="文本框 3"/>
          <p:cNvSpPr txBox="1"/>
          <p:nvPr/>
        </p:nvSpPr>
        <p:spPr>
          <a:xfrm>
            <a:off x="1192530" y="1828800"/>
            <a:ext cx="8859520" cy="1753235"/>
          </a:xfrm>
          <a:prstGeom prst="rect">
            <a:avLst/>
          </a:prstGeom>
          <a:noFill/>
        </p:spPr>
        <p:txBody>
          <a:bodyPr wrap="square" rtlCol="0">
            <a:spAutoFit/>
          </a:bodyPr>
          <a:lstStyle/>
          <a:p>
            <a:r>
              <a:rPr lang="en-US" altLang="zh-CN">
                <a:solidFill>
                  <a:schemeClr val="bg1"/>
                </a:solidFill>
              </a:rPr>
              <a:t>1.</a:t>
            </a:r>
            <a:r>
              <a:rPr lang="zh-CN" altLang="en-US">
                <a:solidFill>
                  <a:schemeClr val="bg1"/>
                </a:solidFill>
              </a:rPr>
              <a:t>Vue.js 可以进行组件化开发，使代码编写量大大减少，开发者更加易于理解。</a:t>
            </a:r>
            <a:endParaRPr lang="zh-CN" altLang="en-US">
              <a:solidFill>
                <a:schemeClr val="bg1"/>
              </a:solidFill>
            </a:endParaRPr>
          </a:p>
          <a:p>
            <a:r>
              <a:rPr lang="en-US" altLang="zh-CN">
                <a:solidFill>
                  <a:schemeClr val="bg1"/>
                </a:solidFill>
              </a:rPr>
              <a:t>2.</a:t>
            </a:r>
            <a:r>
              <a:rPr lang="zh-CN" altLang="en-US">
                <a:solidFill>
                  <a:schemeClr val="bg1"/>
                </a:solidFill>
              </a:rPr>
              <a:t>Vue.js 最突出的优势在于可以对数据进行双向绑定（在之后的编写中我们会明显地感觉到这个特点的便捷）。</a:t>
            </a:r>
            <a:endParaRPr lang="zh-CN" altLang="en-US">
              <a:solidFill>
                <a:schemeClr val="bg1"/>
              </a:solidFill>
            </a:endParaRPr>
          </a:p>
          <a:p>
            <a:r>
              <a:rPr lang="en-US" altLang="zh-CN">
                <a:solidFill>
                  <a:schemeClr val="bg1"/>
                </a:solidFill>
              </a:rPr>
              <a:t>3.</a:t>
            </a:r>
            <a:r>
              <a:rPr lang="zh-CN" altLang="en-US">
                <a:solidFill>
                  <a:schemeClr val="bg1"/>
                </a:solidFill>
              </a:rPr>
              <a:t>使用 Vue.js 编写出来的界面效果本身就是响应式的，这使网页在各种设备上都能显示出非常好看的效果。</a:t>
            </a:r>
            <a:endParaRPr lang="zh-CN" altLang="en-US">
              <a:solidFill>
                <a:schemeClr val="bg1"/>
              </a:solidFill>
            </a:endParaRPr>
          </a:p>
          <a:p>
            <a:r>
              <a:rPr lang="en-US" altLang="zh-CN">
                <a:solidFill>
                  <a:schemeClr val="bg1"/>
                </a:solidFill>
              </a:rPr>
              <a:t>4.</a:t>
            </a:r>
            <a:r>
              <a:rPr lang="zh-CN" altLang="en-US">
                <a:solidFill>
                  <a:schemeClr val="bg1"/>
                </a:solidFill>
              </a:rPr>
              <a:t>相比传统的页面通过超链接实现页面的切换和跳转，Vue 使用路由不会刷新页面。</a:t>
            </a:r>
            <a:endParaRPr lang="zh-CN" altLang="en-US">
              <a:solidFill>
                <a:schemeClr val="bg1"/>
              </a:solidFill>
            </a:endParaRPr>
          </a:p>
        </p:txBody>
      </p:sp>
      <p:pic>
        <p:nvPicPr>
          <p:cNvPr id="8" name="图片 7"/>
          <p:cNvPicPr>
            <a:picLocks noChangeAspect="1"/>
          </p:cNvPicPr>
          <p:nvPr/>
        </p:nvPicPr>
        <p:blipFill>
          <a:blip r:embed="rId2"/>
          <a:stretch>
            <a:fillRect/>
          </a:stretch>
        </p:blipFill>
        <p:spPr>
          <a:xfrm>
            <a:off x="780415" y="3971290"/>
            <a:ext cx="2820035" cy="1060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后台管理页面（前台未完成）</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317246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95313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en-US" altLang="zh-CN" sz="2800" b="1" dirty="0">
                <a:solidFill>
                  <a:schemeClr val="bg1"/>
                </a:solidFill>
                <a:latin typeface="思源黑体 CN Normal" panose="020B0400000000000000" pitchFamily="34" charset="-122"/>
                <a:ea typeface="思源黑体 CN Normal" panose="020B0400000000000000" pitchFamily="34" charset="-122"/>
              </a:rPr>
              <a:t>——&gt;Element UI</a:t>
            </a:r>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4" name="文本框 3"/>
          <p:cNvSpPr txBox="1"/>
          <p:nvPr/>
        </p:nvSpPr>
        <p:spPr>
          <a:xfrm>
            <a:off x="1173480" y="2159635"/>
            <a:ext cx="10343515" cy="2030095"/>
          </a:xfrm>
          <a:prstGeom prst="rect">
            <a:avLst/>
          </a:prstGeom>
          <a:noFill/>
        </p:spPr>
        <p:txBody>
          <a:bodyPr wrap="square" rtlCol="0">
            <a:spAutoFit/>
          </a:bodyPr>
          <a:lstStyle/>
          <a:p>
            <a:r>
              <a:rPr lang="en-US" altLang="zh-CN">
                <a:solidFill>
                  <a:schemeClr val="bg1"/>
                </a:solidFill>
              </a:rPr>
              <a:t>*</a:t>
            </a:r>
            <a:r>
              <a:rPr lang="zh-CN" altLang="en-US">
                <a:solidFill>
                  <a:schemeClr val="bg1"/>
                </a:solidFill>
              </a:rPr>
              <a:t>丰富的组件库： Element UI 提供了完整而强大的组件库，包括表格、表单、对话框、菜单、按钮等常见的组件。</a:t>
            </a:r>
            <a:endParaRPr lang="zh-CN" altLang="en-US">
              <a:solidFill>
                <a:schemeClr val="bg1"/>
              </a:solidFill>
            </a:endParaRPr>
          </a:p>
          <a:p>
            <a:r>
              <a:rPr lang="en-US" altLang="zh-CN">
                <a:solidFill>
                  <a:schemeClr val="bg1"/>
                </a:solidFill>
              </a:rPr>
              <a:t>*</a:t>
            </a:r>
            <a:r>
              <a:rPr lang="zh-CN" altLang="en-US">
                <a:solidFill>
                  <a:schemeClr val="bg1"/>
                </a:solidFill>
              </a:rPr>
              <a:t>灵活的自定义：Element UI 组件具有高度可定制性，在保持默认外观的前提下，可以通过 CSS、主题等来自定义组件样式，同时也支持按需加载。</a:t>
            </a:r>
            <a:endParaRPr lang="zh-CN" altLang="en-US">
              <a:solidFill>
                <a:schemeClr val="bg1"/>
              </a:solidFill>
            </a:endParaRPr>
          </a:p>
          <a:p>
            <a:r>
              <a:rPr lang="en-US" altLang="zh-CN">
                <a:solidFill>
                  <a:schemeClr val="bg1"/>
                </a:solidFill>
              </a:rPr>
              <a:t>*</a:t>
            </a:r>
            <a:r>
              <a:rPr lang="zh-CN" altLang="en-US">
                <a:solidFill>
                  <a:schemeClr val="bg1"/>
                </a:solidFill>
              </a:rPr>
              <a:t>响应式设计：Element UI 的所有组件都是基于响应式的设计，自动适应不同设备的屏幕大小，提供一致的用户体验。</a:t>
            </a:r>
            <a:endParaRPr lang="zh-CN" altLang="en-US">
              <a:solidFill>
                <a:schemeClr val="bg1"/>
              </a:solidFill>
            </a:endParaRPr>
          </a:p>
          <a:p>
            <a:r>
              <a:rPr lang="en-US" altLang="zh-CN">
                <a:solidFill>
                  <a:schemeClr val="bg1"/>
                </a:solidFill>
              </a:rPr>
              <a:t>*</a:t>
            </a:r>
            <a:r>
              <a:rPr lang="zh-CN" altLang="en-US">
                <a:solidFill>
                  <a:schemeClr val="bg1"/>
                </a:solidFill>
              </a:rPr>
              <a:t>易于使用：Element UI 的组件封装简单，开发人员可以轻松地在 Vue.js 应用程序中使用。</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后台登陆（</a:t>
            </a:r>
            <a:r>
              <a:rPr lang="en-US" altLang="zh-CN" sz="2800" b="1" dirty="0">
                <a:solidFill>
                  <a:srgbClr val="7B68A1"/>
                </a:solidFill>
                <a:latin typeface="思源黑体 CN Normal" panose="020B0400000000000000" pitchFamily="34" charset="-122"/>
                <a:ea typeface="思源黑体 CN Normal" panose="020B0400000000000000" pitchFamily="34" charset="-122"/>
              </a:rPr>
              <a:t>login.vue</a:t>
            </a:r>
            <a:r>
              <a:rPr lang="zh-CN" altLang="en-US" sz="2800" b="1" dirty="0">
                <a:solidFill>
                  <a:srgbClr val="7B68A1"/>
                </a:solidFill>
                <a:latin typeface="思源黑体 CN Normal" panose="020B0400000000000000" pitchFamily="34" charset="-122"/>
                <a:ea typeface="思源黑体 CN Normal" panose="020B0400000000000000" pitchFamily="34" charset="-122"/>
              </a:rPr>
              <a:t>）</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95313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stretch>
            <a:fillRect/>
          </a:stretch>
        </p:blipFill>
        <p:spPr>
          <a:xfrm>
            <a:off x="780415" y="1899285"/>
            <a:ext cx="8416290" cy="4365625"/>
          </a:xfrm>
          <a:prstGeom prst="rect">
            <a:avLst/>
          </a:prstGeom>
        </p:spPr>
      </p:pic>
      <p:pic>
        <p:nvPicPr>
          <p:cNvPr id="6" name="图片 5"/>
          <p:cNvPicPr>
            <a:picLocks noChangeAspect="1"/>
          </p:cNvPicPr>
          <p:nvPr/>
        </p:nvPicPr>
        <p:blipFill>
          <a:blip r:embed="rId3"/>
          <a:stretch>
            <a:fillRect/>
          </a:stretch>
        </p:blipFill>
        <p:spPr>
          <a:xfrm>
            <a:off x="9304655" y="2149475"/>
            <a:ext cx="2674620" cy="1524000"/>
          </a:xfrm>
          <a:prstGeom prst="rect">
            <a:avLst/>
          </a:prstGeom>
        </p:spPr>
      </p:pic>
      <p:sp>
        <p:nvSpPr>
          <p:cNvPr id="7" name="文本框 6"/>
          <p:cNvSpPr txBox="1"/>
          <p:nvPr/>
        </p:nvSpPr>
        <p:spPr>
          <a:xfrm>
            <a:off x="9196705" y="4086860"/>
            <a:ext cx="2484120" cy="922020"/>
          </a:xfrm>
          <a:prstGeom prst="rect">
            <a:avLst/>
          </a:prstGeom>
          <a:noFill/>
        </p:spPr>
        <p:txBody>
          <a:bodyPr wrap="square" rtlCol="0">
            <a:spAutoFit/>
          </a:bodyPr>
          <a:lstStyle/>
          <a:p>
            <a:r>
              <a:rPr lang="zh-CN" altLang="en-US">
                <a:solidFill>
                  <a:schemeClr val="bg1"/>
                </a:solidFill>
              </a:rPr>
              <a:t>对应着三个不同的表，存放着不同的用户登录信息</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953135"/>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后台登陆</a:t>
            </a:r>
            <a:r>
              <a:rPr lang="zh-CN" altLang="en-US" sz="2800" b="1" dirty="0">
                <a:solidFill>
                  <a:srgbClr val="7B68A1"/>
                </a:solidFill>
                <a:latin typeface="思源黑体 CN Normal" panose="020B0400000000000000" pitchFamily="34" charset="-122"/>
                <a:ea typeface="思源黑体 CN Normal" panose="020B0400000000000000" pitchFamily="34" charset="-122"/>
                <a:sym typeface="+mn-ea"/>
              </a:rPr>
              <a:t>（</a:t>
            </a:r>
            <a:r>
              <a:rPr lang="en-US" altLang="zh-CN" sz="2800" b="1" dirty="0">
                <a:solidFill>
                  <a:srgbClr val="7B68A1"/>
                </a:solidFill>
                <a:latin typeface="思源黑体 CN Normal" panose="020B0400000000000000" pitchFamily="34" charset="-122"/>
                <a:ea typeface="思源黑体 CN Normal" panose="020B0400000000000000" pitchFamily="34" charset="-122"/>
                <a:sym typeface="+mn-ea"/>
              </a:rPr>
              <a:t>login.vue</a:t>
            </a:r>
            <a:r>
              <a:rPr lang="zh-CN" altLang="en-US" sz="2800" b="1" dirty="0">
                <a:solidFill>
                  <a:srgbClr val="7B68A1"/>
                </a:solidFill>
                <a:latin typeface="思源黑体 CN Normal" panose="020B0400000000000000" pitchFamily="34" charset="-122"/>
                <a:ea typeface="思源黑体 CN Normal" panose="020B0400000000000000" pitchFamily="34" charset="-122"/>
                <a:sym typeface="+mn-ea"/>
              </a:rPr>
              <a:t>）</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a:p>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95313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4" name="图片 3" descr="c5e11a02433e7b4a10725486c27188b"/>
          <p:cNvPicPr>
            <a:picLocks noChangeAspect="1"/>
          </p:cNvPicPr>
          <p:nvPr/>
        </p:nvPicPr>
        <p:blipFill>
          <a:blip r:embed="rId2"/>
          <a:stretch>
            <a:fillRect/>
          </a:stretch>
        </p:blipFill>
        <p:spPr>
          <a:xfrm>
            <a:off x="780415" y="2326005"/>
            <a:ext cx="7576185" cy="3930015"/>
          </a:xfrm>
          <a:prstGeom prst="rect">
            <a:avLst/>
          </a:prstGeom>
        </p:spPr>
      </p:pic>
      <p:sp>
        <p:nvSpPr>
          <p:cNvPr id="8" name="文本框 7"/>
          <p:cNvSpPr txBox="1"/>
          <p:nvPr/>
        </p:nvSpPr>
        <p:spPr>
          <a:xfrm>
            <a:off x="1115695" y="1713865"/>
            <a:ext cx="3256280" cy="368300"/>
          </a:xfrm>
          <a:prstGeom prst="rect">
            <a:avLst/>
          </a:prstGeom>
          <a:noFill/>
        </p:spPr>
        <p:txBody>
          <a:bodyPr wrap="square" rtlCol="0">
            <a:spAutoFit/>
          </a:bodyPr>
          <a:lstStyle/>
          <a:p>
            <a:r>
              <a:rPr lang="zh-CN" altLang="en-US">
                <a:solidFill>
                  <a:schemeClr val="accent2"/>
                </a:solidFill>
              </a:rPr>
              <a:t>验证码不正确的情况</a:t>
            </a:r>
            <a:endParaRPr lang="zh-CN" altLang="en-US">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953135"/>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后台登陆</a:t>
            </a:r>
            <a:r>
              <a:rPr lang="zh-CN" altLang="en-US" sz="2800" b="1" dirty="0">
                <a:solidFill>
                  <a:srgbClr val="7B68A1"/>
                </a:solidFill>
                <a:latin typeface="思源黑体 CN Normal" panose="020B0400000000000000" pitchFamily="34" charset="-122"/>
                <a:ea typeface="思源黑体 CN Normal" panose="020B0400000000000000" pitchFamily="34" charset="-122"/>
                <a:sym typeface="+mn-ea"/>
              </a:rPr>
              <a:t>（</a:t>
            </a:r>
            <a:r>
              <a:rPr lang="en-US" altLang="zh-CN" sz="2800" b="1" dirty="0">
                <a:solidFill>
                  <a:srgbClr val="7B68A1"/>
                </a:solidFill>
                <a:latin typeface="思源黑体 CN Normal" panose="020B0400000000000000" pitchFamily="34" charset="-122"/>
                <a:ea typeface="思源黑体 CN Normal" panose="020B0400000000000000" pitchFamily="34" charset="-122"/>
                <a:sym typeface="+mn-ea"/>
              </a:rPr>
              <a:t>login.vue</a:t>
            </a:r>
            <a:r>
              <a:rPr lang="zh-CN" altLang="en-US" sz="2800" b="1" dirty="0">
                <a:solidFill>
                  <a:srgbClr val="7B68A1"/>
                </a:solidFill>
                <a:latin typeface="思源黑体 CN Normal" panose="020B0400000000000000" pitchFamily="34" charset="-122"/>
                <a:ea typeface="思源黑体 CN Normal" panose="020B0400000000000000" pitchFamily="34" charset="-122"/>
                <a:sym typeface="+mn-ea"/>
              </a:rPr>
              <a:t>）</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a:p>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135318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b="1" dirty="0">
                <a:solidFill>
                  <a:schemeClr val="bg1"/>
                </a:solidFill>
                <a:latin typeface="思源黑体 CN Normal" panose="020B0400000000000000" pitchFamily="34" charset="-122"/>
                <a:ea typeface="思源黑体 CN Normal" panose="020B0400000000000000" pitchFamily="34" charset="-122"/>
              </a:rPr>
              <a:t>验证码：其实是一个写好的组件</a:t>
            </a:r>
            <a:endParaRPr lang="zh-CN" altLang="en-US" b="1" dirty="0">
              <a:solidFill>
                <a:schemeClr val="bg1"/>
              </a:solidFill>
              <a:latin typeface="思源黑体 CN Normal" panose="020B0400000000000000" pitchFamily="34" charset="-122"/>
              <a:ea typeface="思源黑体 CN Normal" panose="020B0400000000000000" pitchFamily="34" charset="-122"/>
            </a:endParaRPr>
          </a:p>
          <a:p>
            <a:r>
              <a:rPr lang="zh-CN" altLang="en-US" b="1" dirty="0">
                <a:solidFill>
                  <a:schemeClr val="bg1"/>
                </a:solidFill>
                <a:latin typeface="思源黑体 CN Normal" panose="020B0400000000000000" pitchFamily="34" charset="-122"/>
                <a:ea typeface="思源黑体 CN Normal" panose="020B0400000000000000" pitchFamily="34" charset="-122"/>
              </a:rPr>
              <a:t>原理是</a:t>
            </a:r>
            <a:r>
              <a:rPr lang="en-US" altLang="zh-CN" b="1" dirty="0">
                <a:solidFill>
                  <a:schemeClr val="bg1"/>
                </a:solidFill>
                <a:latin typeface="思源黑体 CN Normal" panose="020B0400000000000000" pitchFamily="34" charset="-122"/>
                <a:ea typeface="思源黑体 CN Normal" panose="020B0400000000000000" pitchFamily="34" charset="-122"/>
              </a:rPr>
              <a:t> </a:t>
            </a:r>
            <a:r>
              <a:rPr lang="zh-CN" altLang="en-US" b="1" dirty="0">
                <a:solidFill>
                  <a:schemeClr val="bg1"/>
                </a:solidFill>
                <a:latin typeface="思源黑体 CN Normal" panose="020B0400000000000000" pitchFamily="34" charset="-122"/>
                <a:ea typeface="思源黑体 CN Normal" panose="020B0400000000000000" pitchFamily="34" charset="-122"/>
              </a:rPr>
              <a:t>HTML5 的 Canvas API 来绘制图形</a:t>
            </a:r>
            <a:endParaRPr lang="zh-CN" altLang="en-US" b="1" dirty="0">
              <a:solidFill>
                <a:schemeClr val="bg1"/>
              </a:solidFill>
              <a:latin typeface="思源黑体 CN Normal" panose="020B0400000000000000" pitchFamily="34" charset="-122"/>
              <a:ea typeface="思源黑体 CN Normal" panose="020B0400000000000000" pitchFamily="34" charset="-122"/>
            </a:endParaRPr>
          </a:p>
          <a:p>
            <a:r>
              <a:rPr lang="en-US" altLang="zh-CN" b="1" dirty="0">
                <a:solidFill>
                  <a:schemeClr val="bg1"/>
                </a:solidFill>
                <a:latin typeface="思源黑体 CN Normal" panose="020B0400000000000000" pitchFamily="34" charset="-122"/>
                <a:ea typeface="思源黑体 CN Normal" panose="020B0400000000000000" pitchFamily="34" charset="-122"/>
              </a:rPr>
              <a:t>背景、文字、干扰线和干扰点的颜色和位置都是随机的，以增加验证码的复杂性</a:t>
            </a:r>
            <a:endParaRPr lang="en-US" altLang="zh-CN"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stretch>
            <a:fillRect/>
          </a:stretch>
        </p:blipFill>
        <p:spPr>
          <a:xfrm>
            <a:off x="2745740" y="2549525"/>
            <a:ext cx="5455920" cy="411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后台注册（</a:t>
            </a:r>
            <a:r>
              <a:rPr lang="en-US" altLang="zh-CN" sz="2800" b="1" dirty="0">
                <a:solidFill>
                  <a:srgbClr val="7B68A1"/>
                </a:solidFill>
                <a:latin typeface="思源黑体 CN Normal" panose="020B0400000000000000" pitchFamily="34" charset="-122"/>
                <a:ea typeface="思源黑体 CN Normal" panose="020B0400000000000000" pitchFamily="34" charset="-122"/>
              </a:rPr>
              <a:t>register.vue</a:t>
            </a:r>
            <a:r>
              <a:rPr lang="zh-CN" altLang="en-US" sz="2800" b="1" dirty="0">
                <a:solidFill>
                  <a:srgbClr val="7B68A1"/>
                </a:solidFill>
                <a:latin typeface="思源黑体 CN Normal" panose="020B0400000000000000" pitchFamily="34" charset="-122"/>
                <a:ea typeface="思源黑体 CN Normal" panose="020B0400000000000000" pitchFamily="34" charset="-122"/>
              </a:rPr>
              <a:t>）</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95313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4" name="图片 3" descr="c5e11a02433e7b4a10725486c27188b"/>
          <p:cNvPicPr>
            <a:picLocks noChangeAspect="1"/>
          </p:cNvPicPr>
          <p:nvPr/>
        </p:nvPicPr>
        <p:blipFill>
          <a:blip r:embed="rId2"/>
          <a:stretch>
            <a:fillRect/>
          </a:stretch>
        </p:blipFill>
        <p:spPr>
          <a:xfrm>
            <a:off x="780415" y="2326005"/>
            <a:ext cx="7576185" cy="3930015"/>
          </a:xfrm>
          <a:prstGeom prst="rect">
            <a:avLst/>
          </a:prstGeom>
        </p:spPr>
      </p:pic>
      <p:sp>
        <p:nvSpPr>
          <p:cNvPr id="8" name="文本框 7"/>
          <p:cNvSpPr txBox="1"/>
          <p:nvPr/>
        </p:nvSpPr>
        <p:spPr>
          <a:xfrm>
            <a:off x="1115695" y="1713865"/>
            <a:ext cx="3256280" cy="368300"/>
          </a:xfrm>
          <a:prstGeom prst="rect">
            <a:avLst/>
          </a:prstGeom>
          <a:noFill/>
        </p:spPr>
        <p:txBody>
          <a:bodyPr wrap="square" rtlCol="0">
            <a:spAutoFit/>
          </a:bodyPr>
          <a:lstStyle/>
          <a:p>
            <a:r>
              <a:rPr lang="zh-CN" altLang="en-US">
                <a:solidFill>
                  <a:schemeClr val="accent2"/>
                </a:solidFill>
              </a:rPr>
              <a:t>确认密码功能</a:t>
            </a:r>
            <a:endParaRPr lang="zh-CN" altLang="en-US">
              <a:solidFill>
                <a:schemeClr val="accent2"/>
              </a:solidFill>
            </a:endParaRPr>
          </a:p>
        </p:txBody>
      </p:sp>
      <p:pic>
        <p:nvPicPr>
          <p:cNvPr id="3" name="图片 2"/>
          <p:cNvPicPr>
            <a:picLocks noChangeAspect="1"/>
          </p:cNvPicPr>
          <p:nvPr/>
        </p:nvPicPr>
        <p:blipFill>
          <a:blip r:embed="rId3"/>
          <a:stretch>
            <a:fillRect/>
          </a:stretch>
        </p:blipFill>
        <p:spPr>
          <a:xfrm>
            <a:off x="780415" y="2082165"/>
            <a:ext cx="7799705" cy="4159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501129" y="3027195"/>
            <a:ext cx="140716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项目概述</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6" name="文本框 16"/>
          <p:cNvSpPr txBox="1">
            <a:spLocks noChangeArrowheads="1"/>
          </p:cNvSpPr>
          <p:nvPr>
            <p:custDataLst>
              <p:tags r:id="rId2"/>
            </p:custDataLst>
          </p:nvPr>
        </p:nvSpPr>
        <p:spPr bwMode="auto">
          <a:xfrm>
            <a:off x="1755452" y="2908766"/>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1</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7" name="直接连接符 6"/>
          <p:cNvCxnSpPr/>
          <p:nvPr>
            <p:custDataLst>
              <p:tags r:id="rId3"/>
            </p:custDataLst>
          </p:nvPr>
        </p:nvCxnSpPr>
        <p:spPr bwMode="auto">
          <a:xfrm flipH="1">
            <a:off x="2081031" y="3172520"/>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2428739" y="4029167"/>
            <a:ext cx="201930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项目开发设计</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0" name="文本框 9"/>
          <p:cNvSpPr txBox="1">
            <a:spLocks noChangeArrowheads="1"/>
          </p:cNvSpPr>
          <p:nvPr>
            <p:custDataLst>
              <p:tags r:id="rId5"/>
            </p:custDataLst>
          </p:nvPr>
        </p:nvSpPr>
        <p:spPr bwMode="auto">
          <a:xfrm>
            <a:off x="1755452" y="3910738"/>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2</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1" name="直接连接符 10"/>
          <p:cNvCxnSpPr/>
          <p:nvPr>
            <p:custDataLst>
              <p:tags r:id="rId6"/>
            </p:custDataLst>
          </p:nvPr>
        </p:nvCxnSpPr>
        <p:spPr bwMode="auto">
          <a:xfrm flipH="1">
            <a:off x="2081031" y="4116072"/>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7"/>
            </p:custDataLst>
          </p:nvPr>
        </p:nvSpPr>
        <p:spPr>
          <a:xfrm>
            <a:off x="2501213" y="5177940"/>
            <a:ext cx="1407160" cy="460375"/>
          </a:xfrm>
          <a:prstGeom prst="rect">
            <a:avLst/>
          </a:prstGeom>
          <a:noFill/>
        </p:spPr>
        <p:txBody>
          <a:bodyPr wrap="non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rPr>
              <a:t>后端设计</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4" name="文本框 13"/>
          <p:cNvSpPr txBox="1">
            <a:spLocks noChangeArrowheads="1"/>
          </p:cNvSpPr>
          <p:nvPr>
            <p:custDataLst>
              <p:tags r:id="rId8"/>
            </p:custDataLst>
          </p:nvPr>
        </p:nvSpPr>
        <p:spPr bwMode="auto">
          <a:xfrm>
            <a:off x="1755536" y="5059511"/>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a:defRPr sz="1300">
                <a:solidFill>
                  <a:schemeClr val="tx1"/>
                </a:solidFill>
                <a:latin typeface="方正正黑简体" pitchFamily="2" charset="-122"/>
                <a:ea typeface="方正正黑简体" pitchFamily="2" charset="-122"/>
              </a:defRPr>
            </a:lvl2pPr>
            <a:lvl3pPr>
              <a:defRPr sz="1300">
                <a:solidFill>
                  <a:schemeClr val="tx1"/>
                </a:solidFill>
                <a:latin typeface="方正正黑简体" pitchFamily="2" charset="-122"/>
                <a:ea typeface="方正正黑简体" pitchFamily="2" charset="-122"/>
              </a:defRPr>
            </a:lvl3pPr>
            <a:lvl4pPr>
              <a:defRPr sz="1300">
                <a:solidFill>
                  <a:schemeClr val="tx1"/>
                </a:solidFill>
                <a:latin typeface="方正正黑简体" pitchFamily="2" charset="-122"/>
                <a:ea typeface="方正正黑简体" pitchFamily="2" charset="-122"/>
              </a:defRPr>
            </a:lvl4pPr>
            <a:lvl5pPr>
              <a:defRPr sz="1300">
                <a:solidFill>
                  <a:schemeClr val="tx1"/>
                </a:solidFill>
                <a:latin typeface="方正正黑简体" pitchFamily="2" charset="-122"/>
                <a:ea typeface="方正正黑简体"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方正正黑简体" pitchFamily="2" charset="-122"/>
                <a:ea typeface="方正正黑简体" pitchFamily="2" charset="-122"/>
              </a:defRPr>
            </a:lvl9pPr>
          </a:lstStyle>
          <a:p>
            <a:pPr algn="ctr"/>
            <a:r>
              <a:rPr lang="en-US" altLang="zh-CN"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rPr>
              <a:t>3</a:t>
            </a:r>
            <a:endParaRPr lang="zh-CN" altLang="en-US" sz="4400" dirty="0">
              <a:solidFill>
                <a:srgbClr val="7B68A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5" name="直接连接符 14"/>
          <p:cNvCxnSpPr/>
          <p:nvPr>
            <p:custDataLst>
              <p:tags r:id="rId9"/>
            </p:custDataLst>
          </p:nvPr>
        </p:nvCxnSpPr>
        <p:spPr bwMode="auto">
          <a:xfrm flipH="1">
            <a:off x="2081115" y="5323265"/>
            <a:ext cx="386353" cy="38884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291933" y="1309181"/>
            <a:ext cx="1608134" cy="923330"/>
          </a:xfrm>
          <a:prstGeom prst="rect">
            <a:avLst/>
          </a:prstGeom>
          <a:noFill/>
        </p:spPr>
        <p:txBody>
          <a:bodyPr wrap="none" rtlCol="0">
            <a:spAutoFit/>
          </a:bodyPr>
          <a:lstStyle/>
          <a:p>
            <a:pPr algn="ctr"/>
            <a:r>
              <a:rPr lang="zh-CN" altLang="en-US" sz="5400" b="1" dirty="0">
                <a:solidFill>
                  <a:srgbClr val="7B68A1"/>
                </a:solidFill>
                <a:latin typeface="思源黑体 CN Normal" panose="020B0400000000000000" pitchFamily="34" charset="-122"/>
                <a:ea typeface="思源黑体 CN Normal" panose="020B0400000000000000" pitchFamily="34" charset="-122"/>
              </a:rPr>
              <a:t>目录</a:t>
            </a:r>
            <a:endParaRPr lang="zh-CN" altLang="en-US" sz="5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1" name="矩形 20"/>
          <p:cNvSpPr/>
          <p:nvPr/>
        </p:nvSpPr>
        <p:spPr>
          <a:xfrm>
            <a:off x="5311170" y="2118124"/>
            <a:ext cx="1569660" cy="507831"/>
          </a:xfrm>
          <a:prstGeom prst="rect">
            <a:avLst/>
          </a:prstGeom>
        </p:spPr>
        <p:txBody>
          <a:bodyPr wrap="square">
            <a:spAutoFit/>
          </a:bodyPr>
          <a:lstStyle/>
          <a:p>
            <a:pPr algn="dist">
              <a:lnSpc>
                <a:spcPct val="150000"/>
              </a:lnSpc>
            </a:pPr>
            <a:r>
              <a:rPr lang="en-US" altLang="zh-CN" dirty="0">
                <a:solidFill>
                  <a:srgbClr val="7B68A1"/>
                </a:solidFill>
                <a:latin typeface="思源黑体 CN Normal" panose="020B0400000000000000" pitchFamily="34" charset="-122"/>
                <a:ea typeface="思源黑体 CN Normal" panose="020B0400000000000000" pitchFamily="34" charset="-122"/>
              </a:rPr>
              <a:t>CONTENTS</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主页（</a:t>
            </a:r>
            <a:r>
              <a:rPr lang="en-US" altLang="zh-CN" sz="2800" b="1" dirty="0">
                <a:solidFill>
                  <a:srgbClr val="7B68A1"/>
                </a:solidFill>
                <a:latin typeface="思源黑体 CN Normal" panose="020B0400000000000000" pitchFamily="34" charset="-122"/>
                <a:ea typeface="思源黑体 CN Normal" panose="020B0400000000000000" pitchFamily="34" charset="-122"/>
              </a:rPr>
              <a:t>home.vue</a:t>
            </a:r>
            <a:r>
              <a:rPr lang="zh-CN" altLang="en-US" sz="2800" b="1" dirty="0">
                <a:solidFill>
                  <a:srgbClr val="7B68A1"/>
                </a:solidFill>
                <a:latin typeface="思源黑体 CN Normal" panose="020B0400000000000000" pitchFamily="34" charset="-122"/>
                <a:ea typeface="思源黑体 CN Normal" panose="020B0400000000000000" pitchFamily="34" charset="-122"/>
              </a:rPr>
              <a:t>）</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953135"/>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设计页面的最终理念：界面简单友好</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响应速度快</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p:cNvPicPr>
            <a:picLocks noChangeAspect="1"/>
          </p:cNvPicPr>
          <p:nvPr/>
        </p:nvPicPr>
        <p:blipFill>
          <a:blip r:embed="rId2"/>
          <a:stretch>
            <a:fillRect/>
          </a:stretch>
        </p:blipFill>
        <p:spPr>
          <a:xfrm>
            <a:off x="780415" y="1871345"/>
            <a:ext cx="8470265" cy="4393565"/>
          </a:xfrm>
          <a:prstGeom prst="rect">
            <a:avLst/>
          </a:prstGeom>
        </p:spPr>
      </p:pic>
      <p:sp>
        <p:nvSpPr>
          <p:cNvPr id="6" name="文本框 5"/>
          <p:cNvSpPr txBox="1"/>
          <p:nvPr/>
        </p:nvSpPr>
        <p:spPr>
          <a:xfrm>
            <a:off x="1882775" y="6489700"/>
            <a:ext cx="5037455" cy="368300"/>
          </a:xfrm>
          <a:prstGeom prst="rect">
            <a:avLst/>
          </a:prstGeom>
          <a:noFill/>
        </p:spPr>
        <p:txBody>
          <a:bodyPr wrap="square" rtlCol="0">
            <a:spAutoFit/>
          </a:bodyPr>
          <a:lstStyle/>
          <a:p>
            <a:r>
              <a:rPr lang="zh-CN" altLang="en-US"/>
              <a:t>这是一套标准格式化的</a:t>
            </a:r>
            <a:r>
              <a:rPr lang="en-US" altLang="zh-CN"/>
              <a:t>Vue</a:t>
            </a:r>
            <a:r>
              <a:rPr lang="zh-CN" altLang="en-US"/>
              <a:t>写的后台管理界面</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页面大致风格</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521970"/>
          </a:xfrm>
          <a:prstGeom prst="rect">
            <a:avLst/>
          </a:prstGeom>
          <a:noFill/>
        </p:spPr>
        <p:txBody>
          <a:bodyPr wrap="square" rtlCol="0">
            <a:spAutoFit/>
          </a:bodyPr>
          <a:lstStyle/>
          <a:p>
            <a:r>
              <a:rPr lang="zh-CN" sz="2800" b="1" dirty="0">
                <a:solidFill>
                  <a:schemeClr val="bg1"/>
                </a:solidFill>
                <a:latin typeface="思源黑体 CN Normal" panose="020B0400000000000000" pitchFamily="34" charset="-122"/>
                <a:ea typeface="思源黑体 CN Normal" panose="020B0400000000000000" pitchFamily="34" charset="-122"/>
              </a:rPr>
              <a:t>页面整体呈现一种暖色调，框架也很清晰</a:t>
            </a:r>
            <a:endParaRPr lang="zh-CN"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4" name="图片 3" descr="c2aa130ef3e9606b66300c0dae34f83"/>
          <p:cNvPicPr>
            <a:picLocks noChangeAspect="1"/>
          </p:cNvPicPr>
          <p:nvPr/>
        </p:nvPicPr>
        <p:blipFill>
          <a:blip r:embed="rId2"/>
          <a:stretch>
            <a:fillRect/>
          </a:stretch>
        </p:blipFill>
        <p:spPr>
          <a:xfrm>
            <a:off x="780415" y="1718310"/>
            <a:ext cx="9334500" cy="4544695"/>
          </a:xfrm>
          <a:prstGeom prst="rect">
            <a:avLst/>
          </a:prstGeom>
        </p:spPr>
      </p:pic>
      <p:grpSp>
        <p:nvGrpSpPr>
          <p:cNvPr id="9" name="组合 8"/>
          <p:cNvGrpSpPr/>
          <p:nvPr/>
        </p:nvGrpSpPr>
        <p:grpSpPr>
          <a:xfrm>
            <a:off x="1851660" y="4477385"/>
            <a:ext cx="4042410" cy="1431290"/>
            <a:chOff x="2916" y="7051"/>
            <a:chExt cx="6366" cy="2254"/>
          </a:xfrm>
        </p:grpSpPr>
        <p:sp>
          <p:nvSpPr>
            <p:cNvPr id="7" name="圆角矩形 6"/>
            <p:cNvSpPr/>
            <p:nvPr/>
          </p:nvSpPr>
          <p:spPr>
            <a:xfrm>
              <a:off x="5150" y="7933"/>
              <a:ext cx="4133" cy="1373"/>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IndexAside.vue</a:t>
              </a:r>
              <a:endParaRPr lang="en-US" altLang="zh-CN">
                <a:solidFill>
                  <a:schemeClr val="tx1"/>
                </a:solidFill>
              </a:endParaRPr>
            </a:p>
          </p:txBody>
        </p:sp>
        <p:cxnSp>
          <p:nvCxnSpPr>
            <p:cNvPr id="8" name="直接箭头连接符 7"/>
            <p:cNvCxnSpPr/>
            <p:nvPr/>
          </p:nvCxnSpPr>
          <p:spPr>
            <a:xfrm>
              <a:off x="2916" y="7051"/>
              <a:ext cx="2155" cy="1313"/>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grpSp>
      <p:grpSp>
        <p:nvGrpSpPr>
          <p:cNvPr id="12" name="组合 11"/>
          <p:cNvGrpSpPr/>
          <p:nvPr/>
        </p:nvGrpSpPr>
        <p:grpSpPr>
          <a:xfrm>
            <a:off x="7582535" y="1967865"/>
            <a:ext cx="3395345" cy="1800225"/>
            <a:chOff x="12054" y="2499"/>
            <a:chExt cx="5347" cy="2835"/>
          </a:xfrm>
        </p:grpSpPr>
        <p:sp>
          <p:nvSpPr>
            <p:cNvPr id="10" name="圆角矩形 9"/>
            <p:cNvSpPr/>
            <p:nvPr/>
          </p:nvSpPr>
          <p:spPr>
            <a:xfrm>
              <a:off x="13561" y="3714"/>
              <a:ext cx="3840" cy="1620"/>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IndexHeader.vue</a:t>
              </a:r>
              <a:endParaRPr lang="en-US" altLang="zh-CN">
                <a:solidFill>
                  <a:schemeClr val="tx1"/>
                </a:solidFill>
              </a:endParaRPr>
            </a:p>
          </p:txBody>
        </p:sp>
        <p:cxnSp>
          <p:nvCxnSpPr>
            <p:cNvPr id="11" name="直接箭头连接符 10"/>
            <p:cNvCxnSpPr/>
            <p:nvPr/>
          </p:nvCxnSpPr>
          <p:spPr>
            <a:xfrm>
              <a:off x="12054" y="2499"/>
              <a:ext cx="1507" cy="1182"/>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grpSp>
      <p:sp>
        <p:nvSpPr>
          <p:cNvPr id="13" name="圆角矩形 12"/>
          <p:cNvSpPr/>
          <p:nvPr/>
        </p:nvSpPr>
        <p:spPr>
          <a:xfrm>
            <a:off x="3271520" y="2718435"/>
            <a:ext cx="4321175" cy="2119630"/>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我们设计的主体页面</a:t>
            </a:r>
            <a:endParaRPr lang="zh-CN" altLang="en-US">
              <a:solidFill>
                <a:schemeClr val="tx1"/>
              </a:solidFill>
            </a:endParaRPr>
          </a:p>
        </p:txBody>
      </p:sp>
      <p:grpSp>
        <p:nvGrpSpPr>
          <p:cNvPr id="14" name="组合 13"/>
          <p:cNvGrpSpPr/>
          <p:nvPr/>
        </p:nvGrpSpPr>
        <p:grpSpPr>
          <a:xfrm>
            <a:off x="7686040" y="3768090"/>
            <a:ext cx="4154170" cy="3022600"/>
            <a:chOff x="12104" y="5934"/>
            <a:chExt cx="6542" cy="4760"/>
          </a:xfrm>
        </p:grpSpPr>
        <p:pic>
          <p:nvPicPr>
            <p:cNvPr id="3" name="图片 2"/>
            <p:cNvPicPr>
              <a:picLocks noChangeAspect="1"/>
            </p:cNvPicPr>
            <p:nvPr/>
          </p:nvPicPr>
          <p:blipFill>
            <a:blip r:embed="rId3"/>
            <a:stretch>
              <a:fillRect/>
            </a:stretch>
          </p:blipFill>
          <p:spPr>
            <a:xfrm>
              <a:off x="12104" y="5934"/>
              <a:ext cx="6542" cy="2620"/>
            </a:xfrm>
            <a:prstGeom prst="rect">
              <a:avLst/>
            </a:prstGeom>
          </p:spPr>
        </p:pic>
        <p:pic>
          <p:nvPicPr>
            <p:cNvPr id="6" name="图片 5"/>
            <p:cNvPicPr>
              <a:picLocks noChangeAspect="1"/>
            </p:cNvPicPr>
            <p:nvPr/>
          </p:nvPicPr>
          <p:blipFill>
            <a:blip r:embed="rId4"/>
            <a:stretch>
              <a:fillRect/>
            </a:stretch>
          </p:blipFill>
          <p:spPr>
            <a:xfrm>
              <a:off x="12104" y="9024"/>
              <a:ext cx="4441" cy="167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amond(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amond(in)">
                                      <p:cBhvr>
                                        <p:cTn id="2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页面设计</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4" name="文本框 3"/>
          <p:cNvSpPr txBox="1"/>
          <p:nvPr/>
        </p:nvSpPr>
        <p:spPr>
          <a:xfrm>
            <a:off x="1028700" y="1267460"/>
            <a:ext cx="9443720" cy="2030095"/>
          </a:xfrm>
          <a:prstGeom prst="rect">
            <a:avLst/>
          </a:prstGeom>
          <a:noFill/>
        </p:spPr>
        <p:txBody>
          <a:bodyPr wrap="square" rtlCol="0">
            <a:spAutoFit/>
          </a:bodyPr>
          <a:lstStyle/>
          <a:p>
            <a:r>
              <a:rPr lang="zh-CN" altLang="en-US">
                <a:solidFill>
                  <a:schemeClr val="bg2"/>
                </a:solidFill>
              </a:rPr>
              <a:t>关于如何呈现这些界面？</a:t>
            </a:r>
            <a:endParaRPr lang="zh-CN" altLang="en-US">
              <a:solidFill>
                <a:schemeClr val="bg2"/>
              </a:solidFill>
            </a:endParaRPr>
          </a:p>
          <a:p>
            <a:endParaRPr lang="zh-CN" altLang="en-US">
              <a:solidFill>
                <a:schemeClr val="bg2"/>
              </a:solidFill>
            </a:endParaRPr>
          </a:p>
          <a:p>
            <a:r>
              <a:rPr lang="zh-CN" altLang="en-US">
                <a:solidFill>
                  <a:schemeClr val="bg2"/>
                </a:solidFill>
              </a:rPr>
              <a:t>我们知道，Vue.js默认会把所有的DOM模板中的标签名都转换为小写，并且在解析的时候会自动忽略连字符。</a:t>
            </a:r>
            <a:endParaRPr lang="zh-CN" altLang="en-US">
              <a:solidFill>
                <a:schemeClr val="bg2"/>
              </a:solidFill>
            </a:endParaRPr>
          </a:p>
          <a:p>
            <a:endParaRPr lang="zh-CN" altLang="en-US">
              <a:solidFill>
                <a:schemeClr val="bg2"/>
              </a:solidFill>
            </a:endParaRPr>
          </a:p>
          <a:p>
            <a:r>
              <a:rPr lang="en-US" altLang="zh-CN">
                <a:solidFill>
                  <a:schemeClr val="bg2"/>
                </a:solidFill>
              </a:rPr>
              <a:t>So</a:t>
            </a:r>
            <a:r>
              <a:rPr lang="zh-CN" altLang="en-US">
                <a:solidFill>
                  <a:schemeClr val="bg2"/>
                </a:solidFill>
              </a:rPr>
              <a:t>如下所示，就是我们呈现后台的整体框架的方式：</a:t>
            </a:r>
            <a:endParaRPr lang="zh-CN" altLang="en-US">
              <a:solidFill>
                <a:schemeClr val="bg2"/>
              </a:solidFill>
            </a:endParaRPr>
          </a:p>
          <a:p>
            <a:r>
              <a:rPr lang="zh-CN" altLang="en-US">
                <a:solidFill>
                  <a:schemeClr val="bg2"/>
                </a:solidFill>
              </a:rPr>
              <a:t>（下面这个也是默认跳转路由对应的文件）</a:t>
            </a:r>
            <a:endParaRPr lang="zh-CN" altLang="en-US">
              <a:solidFill>
                <a:schemeClr val="bg2"/>
              </a:solidFill>
            </a:endParaRPr>
          </a:p>
        </p:txBody>
      </p:sp>
      <p:pic>
        <p:nvPicPr>
          <p:cNvPr id="7" name="图片 6"/>
          <p:cNvPicPr>
            <a:picLocks noChangeAspect="1"/>
          </p:cNvPicPr>
          <p:nvPr/>
        </p:nvPicPr>
        <p:blipFill>
          <a:blip r:embed="rId2"/>
          <a:stretch>
            <a:fillRect/>
          </a:stretch>
        </p:blipFill>
        <p:spPr>
          <a:xfrm>
            <a:off x="1130300" y="3392170"/>
            <a:ext cx="4808220"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补充</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6" name="文本框 25"/>
          <p:cNvSpPr txBox="1"/>
          <p:nvPr/>
        </p:nvSpPr>
        <p:spPr>
          <a:xfrm>
            <a:off x="1096645" y="1196340"/>
            <a:ext cx="10420985" cy="4831080"/>
          </a:xfrm>
          <a:prstGeom prst="rect">
            <a:avLst/>
          </a:prstGeom>
          <a:noFill/>
        </p:spPr>
        <p:txBody>
          <a:bodyPr wrap="square" rtlCol="0">
            <a:spAutoFit/>
          </a:bodyPr>
          <a:lstStyle/>
          <a:p>
            <a:r>
              <a:rPr lang="zh-CN" sz="2800" b="1" dirty="0">
                <a:solidFill>
                  <a:schemeClr val="bg1"/>
                </a:solidFill>
                <a:latin typeface="思源黑体 CN Normal" panose="020B0400000000000000" pitchFamily="34" charset="-122"/>
                <a:ea typeface="思源黑体 CN Normal" panose="020B0400000000000000" pitchFamily="34" charset="-122"/>
              </a:rPr>
              <a:t>一些组件的引入（网络资源</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自己修改）</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en-US" altLang="zh-CN" sz="2800" b="1" dirty="0">
                <a:solidFill>
                  <a:schemeClr val="bg1"/>
                </a:solidFill>
                <a:latin typeface="思源黑体 CN Normal" panose="020B0400000000000000" pitchFamily="34" charset="-122"/>
                <a:ea typeface="思源黑体 CN Normal" panose="020B0400000000000000" pitchFamily="34" charset="-122"/>
              </a:rPr>
              <a:t>such as:</a:t>
            </a:r>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sz="2800" b="1" dirty="0">
                <a:solidFill>
                  <a:schemeClr val="bg1"/>
                </a:solidFill>
                <a:latin typeface="思源黑体 CN Normal" panose="020B0400000000000000" pitchFamily="34" charset="-122"/>
                <a:ea typeface="思源黑体 CN Normal" panose="020B0400000000000000" pitchFamily="34" charset="-122"/>
              </a:rPr>
              <a:t>验证码（前面已展示）</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sz="2800" b="1" dirty="0">
                <a:solidFill>
                  <a:schemeClr val="bg1"/>
                </a:solidFill>
                <a:latin typeface="思源黑体 CN Normal" panose="020B0400000000000000" pitchFamily="34" charset="-122"/>
                <a:ea typeface="思源黑体 CN Normal" panose="020B0400000000000000" pitchFamily="34" charset="-122"/>
              </a:rPr>
              <a:t>编辑器</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sz="2800" b="1" dirty="0">
                <a:solidFill>
                  <a:schemeClr val="bg1"/>
                </a:solidFill>
                <a:latin typeface="思源黑体 CN Normal" panose="020B0400000000000000" pitchFamily="34" charset="-122"/>
                <a:ea typeface="思源黑体 CN Normal" panose="020B0400000000000000" pitchFamily="34" charset="-122"/>
              </a:rPr>
              <a:t>图片上传</a:t>
            </a:r>
            <a:r>
              <a:rPr lang="en-US" altLang="zh-CN" sz="2800" b="1" dirty="0">
                <a:solidFill>
                  <a:schemeClr val="bg1"/>
                </a:solidFill>
                <a:latin typeface="思源黑体 CN Normal" panose="020B0400000000000000" pitchFamily="34" charset="-122"/>
                <a:ea typeface="思源黑体 CN Normal" panose="020B0400000000000000" pitchFamily="34" charset="-122"/>
              </a:rPr>
              <a:t> ...</a:t>
            </a:r>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a:p>
            <a:endParaRPr lang="en-US" altLang="zh-CN"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sz="2800" b="1" dirty="0">
                <a:solidFill>
                  <a:schemeClr val="bg1"/>
                </a:solidFill>
                <a:latin typeface="思源黑体 CN Normal" panose="020B0400000000000000" pitchFamily="34" charset="-122"/>
                <a:ea typeface="思源黑体 CN Normal" panose="020B0400000000000000" pitchFamily="34" charset="-122"/>
              </a:rPr>
              <a:t>我们这里可以</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en-US" altLang="zh-CN" sz="2800" b="1" dirty="0">
                <a:solidFill>
                  <a:schemeClr val="bg1"/>
                </a:solidFill>
                <a:latin typeface="思源黑体 CN Normal" panose="020B0400000000000000" pitchFamily="34" charset="-122"/>
                <a:ea typeface="思源黑体 CN Normal" panose="020B0400000000000000" pitchFamily="34" charset="-122"/>
              </a:rPr>
              <a:t>import </a:t>
            </a:r>
            <a:r>
              <a:rPr lang="zh-CN" altLang="en-US" sz="2800" b="1" dirty="0">
                <a:solidFill>
                  <a:schemeClr val="bg1"/>
                </a:solidFill>
                <a:latin typeface="思源黑体 CN Normal" panose="020B0400000000000000" pitchFamily="34" charset="-122"/>
                <a:ea typeface="思源黑体 CN Normal" panose="020B0400000000000000" pitchFamily="34" charset="-122"/>
              </a:rPr>
              <a:t>组件名</a:t>
            </a:r>
            <a:r>
              <a:rPr lang="en-US" altLang="zh-CN" sz="2800" b="1" dirty="0">
                <a:solidFill>
                  <a:schemeClr val="bg1"/>
                </a:solidFill>
                <a:latin typeface="思源黑体 CN Normal" panose="020B0400000000000000" pitchFamily="34" charset="-122"/>
                <a:ea typeface="思源黑体 CN Normal" panose="020B0400000000000000" pitchFamily="34" charset="-122"/>
              </a:rPr>
              <a:t> from “</a:t>
            </a:r>
            <a:r>
              <a:rPr lang="zh-CN" altLang="en-US" sz="2800" b="1" dirty="0">
                <a:solidFill>
                  <a:schemeClr val="bg1"/>
                </a:solidFill>
                <a:latin typeface="思源黑体 CN Normal" panose="020B0400000000000000" pitchFamily="34" charset="-122"/>
                <a:ea typeface="思源黑体 CN Normal" panose="020B0400000000000000" pitchFamily="34" charset="-122"/>
              </a:rPr>
              <a:t>组件的位置</a:t>
            </a:r>
            <a:r>
              <a:rPr lang="en-US" altLang="zh-CN" sz="2800" b="1" dirty="0">
                <a:solidFill>
                  <a:schemeClr val="bg1"/>
                </a:solidFill>
                <a:latin typeface="思源黑体 CN Normal" panose="020B0400000000000000" pitchFamily="34" charset="-122"/>
                <a:ea typeface="思源黑体 CN Normal" panose="020B0400000000000000" pitchFamily="34" charset="-122"/>
              </a:rPr>
              <a:t>”</a:t>
            </a:r>
            <a:r>
              <a:rPr lang="zh-CN" altLang="en-US" sz="2800" b="1" dirty="0">
                <a:solidFill>
                  <a:schemeClr val="bg1"/>
                </a:solidFill>
                <a:latin typeface="思源黑体 CN Normal" panose="020B0400000000000000" pitchFamily="34" charset="-122"/>
                <a:ea typeface="思源黑体 CN Normal" panose="020B0400000000000000" pitchFamily="34" charset="-122"/>
              </a:rPr>
              <a:t>直接使用</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a:p>
            <a:r>
              <a:rPr lang="zh-CN" altLang="en-US" sz="2800" b="1" dirty="0">
                <a:solidFill>
                  <a:schemeClr val="bg1"/>
                </a:solidFill>
                <a:latin typeface="思源黑体 CN Normal" panose="020B0400000000000000" pitchFamily="34" charset="-122"/>
                <a:ea typeface="思源黑体 CN Normal" panose="020B0400000000000000" pitchFamily="34" charset="-122"/>
              </a:rPr>
              <a:t>这里我们放在了</a:t>
            </a:r>
            <a:r>
              <a:rPr lang="en-US" altLang="zh-CN" sz="2800" b="1" dirty="0">
                <a:solidFill>
                  <a:schemeClr val="bg1"/>
                </a:solidFill>
                <a:latin typeface="思源黑体 CN Normal" panose="020B0400000000000000" pitchFamily="34" charset="-122"/>
                <a:ea typeface="思源黑体 CN Normal" panose="020B0400000000000000" pitchFamily="34" charset="-122"/>
              </a:rPr>
              <a:t>components</a:t>
            </a:r>
            <a:r>
              <a:rPr lang="zh-CN" altLang="en-US" sz="2800" b="1" dirty="0">
                <a:solidFill>
                  <a:schemeClr val="bg1"/>
                </a:solidFill>
                <a:latin typeface="思源黑体 CN Normal" panose="020B0400000000000000" pitchFamily="34" charset="-122"/>
                <a:ea typeface="思源黑体 CN Normal" panose="020B0400000000000000" pitchFamily="34" charset="-122"/>
              </a:rPr>
              <a:t>文件夹里</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pSp>
        <p:nvGrpSpPr>
          <p:cNvPr id="6" name="组合 5"/>
          <p:cNvGrpSpPr/>
          <p:nvPr/>
        </p:nvGrpSpPr>
        <p:grpSpPr>
          <a:xfrm>
            <a:off x="4501515" y="1899920"/>
            <a:ext cx="7104380" cy="4402455"/>
            <a:chOff x="7089" y="2992"/>
            <a:chExt cx="11188" cy="6933"/>
          </a:xfrm>
        </p:grpSpPr>
        <p:pic>
          <p:nvPicPr>
            <p:cNvPr id="3" name="图片 2" descr="29108b932ee641b27120e2db2cb689c"/>
            <p:cNvPicPr>
              <a:picLocks noChangeAspect="1"/>
            </p:cNvPicPr>
            <p:nvPr/>
          </p:nvPicPr>
          <p:blipFill>
            <a:blip r:embed="rId2"/>
            <a:stretch>
              <a:fillRect/>
            </a:stretch>
          </p:blipFill>
          <p:spPr>
            <a:xfrm>
              <a:off x="7089" y="2992"/>
              <a:ext cx="11189" cy="738"/>
            </a:xfrm>
            <a:prstGeom prst="rect">
              <a:avLst/>
            </a:prstGeom>
          </p:spPr>
        </p:pic>
        <p:pic>
          <p:nvPicPr>
            <p:cNvPr id="4" name="图片 3"/>
            <p:cNvPicPr>
              <a:picLocks noChangeAspect="1"/>
            </p:cNvPicPr>
            <p:nvPr/>
          </p:nvPicPr>
          <p:blipFill>
            <a:blip r:embed="rId3"/>
            <a:stretch>
              <a:fillRect/>
            </a:stretch>
          </p:blipFill>
          <p:spPr>
            <a:xfrm>
              <a:off x="7089" y="4045"/>
              <a:ext cx="11189" cy="588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三种用户（管理员）</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9345930"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4" name="图片 3" descr="83df1badf33d27543e354774f6e1a5c"/>
          <p:cNvPicPr>
            <a:picLocks noChangeAspect="1"/>
          </p:cNvPicPr>
          <p:nvPr/>
        </p:nvPicPr>
        <p:blipFill>
          <a:blip r:embed="rId2"/>
          <a:stretch>
            <a:fillRect/>
          </a:stretch>
        </p:blipFill>
        <p:spPr>
          <a:xfrm>
            <a:off x="780415" y="1148080"/>
            <a:ext cx="9345295" cy="5116830"/>
          </a:xfrm>
          <a:prstGeom prst="rect">
            <a:avLst/>
          </a:prstGeom>
        </p:spPr>
      </p:pic>
      <p:pic>
        <p:nvPicPr>
          <p:cNvPr id="7" name="图片 6" descr="0835662dcf7930520259ff5cfe88e22"/>
          <p:cNvPicPr>
            <a:picLocks noChangeAspect="1"/>
          </p:cNvPicPr>
          <p:nvPr/>
        </p:nvPicPr>
        <p:blipFill>
          <a:blip r:embed="rId3"/>
          <a:stretch>
            <a:fillRect/>
          </a:stretch>
        </p:blipFill>
        <p:spPr>
          <a:xfrm>
            <a:off x="780415" y="1148080"/>
            <a:ext cx="9357995" cy="5116830"/>
          </a:xfrm>
          <a:prstGeom prst="rect">
            <a:avLst/>
          </a:prstGeom>
        </p:spPr>
      </p:pic>
      <p:pic>
        <p:nvPicPr>
          <p:cNvPr id="8" name="图片 7" descr="5fc47d1706d5f4d2190f0f76aba72d2"/>
          <p:cNvPicPr>
            <a:picLocks noChangeAspect="1"/>
          </p:cNvPicPr>
          <p:nvPr/>
        </p:nvPicPr>
        <p:blipFill>
          <a:blip r:embed="rId4"/>
          <a:stretch>
            <a:fillRect/>
          </a:stretch>
        </p:blipFill>
        <p:spPr>
          <a:xfrm>
            <a:off x="780415" y="1148080"/>
            <a:ext cx="9359900" cy="5116830"/>
          </a:xfrm>
          <a:prstGeom prst="rect">
            <a:avLst/>
          </a:prstGeom>
        </p:spPr>
      </p:pic>
      <p:pic>
        <p:nvPicPr>
          <p:cNvPr id="9" name="图片 8" descr="1c914ee19a9a8ef6b26f86896331159"/>
          <p:cNvPicPr>
            <a:picLocks noChangeAspect="1"/>
          </p:cNvPicPr>
          <p:nvPr/>
        </p:nvPicPr>
        <p:blipFill>
          <a:blip r:embed="rId5"/>
          <a:stretch>
            <a:fillRect/>
          </a:stretch>
        </p:blipFill>
        <p:spPr>
          <a:xfrm>
            <a:off x="780415" y="1148080"/>
            <a:ext cx="9357995"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三种用户（求职者）</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descr="6251cb1c4bf6762771b04bdef24fccd"/>
          <p:cNvPicPr>
            <a:picLocks noChangeAspect="1"/>
          </p:cNvPicPr>
          <p:nvPr/>
        </p:nvPicPr>
        <p:blipFill>
          <a:blip r:embed="rId2"/>
          <a:stretch>
            <a:fillRect/>
          </a:stretch>
        </p:blipFill>
        <p:spPr>
          <a:xfrm>
            <a:off x="780415" y="1148080"/>
            <a:ext cx="9865360" cy="5116830"/>
          </a:xfrm>
          <a:prstGeom prst="rect">
            <a:avLst/>
          </a:prstGeom>
        </p:spPr>
      </p:pic>
      <p:pic>
        <p:nvPicPr>
          <p:cNvPr id="4" name="图片 3" descr="f6495f6b37d36be7cc2d1453d9d3a91"/>
          <p:cNvPicPr>
            <a:picLocks noChangeAspect="1"/>
          </p:cNvPicPr>
          <p:nvPr/>
        </p:nvPicPr>
        <p:blipFill>
          <a:blip r:embed="rId3"/>
          <a:stretch>
            <a:fillRect/>
          </a:stretch>
        </p:blipFill>
        <p:spPr>
          <a:xfrm>
            <a:off x="780415" y="1148080"/>
            <a:ext cx="9864725" cy="5116830"/>
          </a:xfrm>
          <a:prstGeom prst="rect">
            <a:avLst/>
          </a:prstGeom>
        </p:spPr>
      </p:pic>
      <p:pic>
        <p:nvPicPr>
          <p:cNvPr id="6" name="图片 5" descr="54f9994b306ce1dc9f7c1571c6e9ca7"/>
          <p:cNvPicPr>
            <a:picLocks noChangeAspect="1"/>
          </p:cNvPicPr>
          <p:nvPr/>
        </p:nvPicPr>
        <p:blipFill>
          <a:blip r:embed="rId4"/>
          <a:stretch>
            <a:fillRect/>
          </a:stretch>
        </p:blipFill>
        <p:spPr>
          <a:xfrm>
            <a:off x="781050" y="1148080"/>
            <a:ext cx="9864725" cy="5117465"/>
          </a:xfrm>
          <a:prstGeom prst="rect">
            <a:avLst/>
          </a:prstGeom>
        </p:spPr>
      </p:pic>
      <p:pic>
        <p:nvPicPr>
          <p:cNvPr id="7" name="图片 6" descr="88c7771169ddbbfad203f4d73a4e3a8"/>
          <p:cNvPicPr>
            <a:picLocks noChangeAspect="1"/>
          </p:cNvPicPr>
          <p:nvPr/>
        </p:nvPicPr>
        <p:blipFill>
          <a:blip r:embed="rId5"/>
          <a:stretch>
            <a:fillRect/>
          </a:stretch>
        </p:blipFill>
        <p:spPr>
          <a:xfrm>
            <a:off x="781685" y="1148080"/>
            <a:ext cx="9864090" cy="5116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三种用户（企业）</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3" name="图片 2" descr="63569db370eea914ab0272e3f905705"/>
          <p:cNvPicPr>
            <a:picLocks noChangeAspect="1"/>
          </p:cNvPicPr>
          <p:nvPr/>
        </p:nvPicPr>
        <p:blipFill>
          <a:blip r:embed="rId2"/>
          <a:stretch>
            <a:fillRect/>
          </a:stretch>
        </p:blipFill>
        <p:spPr>
          <a:xfrm>
            <a:off x="780415" y="1148080"/>
            <a:ext cx="9864090" cy="5116830"/>
          </a:xfrm>
          <a:prstGeom prst="rect">
            <a:avLst/>
          </a:prstGeom>
        </p:spPr>
      </p:pic>
      <p:pic>
        <p:nvPicPr>
          <p:cNvPr id="4" name="图片 3" descr="a283a02167a0b458c8f58b8efcfbb97"/>
          <p:cNvPicPr>
            <a:picLocks noChangeAspect="1"/>
          </p:cNvPicPr>
          <p:nvPr/>
        </p:nvPicPr>
        <p:blipFill>
          <a:blip r:embed="rId3"/>
          <a:stretch>
            <a:fillRect/>
          </a:stretch>
        </p:blipFill>
        <p:spPr>
          <a:xfrm>
            <a:off x="780415" y="1148080"/>
            <a:ext cx="9863455" cy="5116830"/>
          </a:xfrm>
          <a:prstGeom prst="rect">
            <a:avLst/>
          </a:prstGeom>
        </p:spPr>
      </p:pic>
      <p:pic>
        <p:nvPicPr>
          <p:cNvPr id="6" name="图片 5" descr="731e4b66a610697d4337842ce4e664c"/>
          <p:cNvPicPr>
            <a:picLocks noChangeAspect="1"/>
          </p:cNvPicPr>
          <p:nvPr/>
        </p:nvPicPr>
        <p:blipFill>
          <a:blip r:embed="rId4"/>
          <a:stretch>
            <a:fillRect/>
          </a:stretch>
        </p:blipFill>
        <p:spPr>
          <a:xfrm>
            <a:off x="779780" y="1148080"/>
            <a:ext cx="9864725" cy="5116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三种用户（求职者，企业，管理员）</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3" name="文本框 2"/>
          <p:cNvSpPr txBox="1"/>
          <p:nvPr/>
        </p:nvSpPr>
        <p:spPr>
          <a:xfrm>
            <a:off x="1306195" y="1360170"/>
            <a:ext cx="9483090" cy="368300"/>
          </a:xfrm>
          <a:prstGeom prst="rect">
            <a:avLst/>
          </a:prstGeom>
          <a:noFill/>
        </p:spPr>
        <p:txBody>
          <a:bodyPr wrap="square" rtlCol="0">
            <a:spAutoFit/>
          </a:bodyPr>
          <a:lstStyle/>
          <a:p>
            <a:endParaRPr lang="zh-CN" altLang="en-US">
              <a:solidFill>
                <a:schemeClr val="bg1"/>
              </a:solidFill>
            </a:endParaRPr>
          </a:p>
        </p:txBody>
      </p:sp>
      <p:sp>
        <p:nvSpPr>
          <p:cNvPr id="4" name="文本框 3"/>
          <p:cNvSpPr txBox="1"/>
          <p:nvPr/>
        </p:nvSpPr>
        <p:spPr>
          <a:xfrm>
            <a:off x="1183005" y="1629410"/>
            <a:ext cx="8982075" cy="4154170"/>
          </a:xfrm>
          <a:prstGeom prst="rect">
            <a:avLst/>
          </a:prstGeom>
          <a:noFill/>
        </p:spPr>
        <p:txBody>
          <a:bodyPr wrap="square" rtlCol="0">
            <a:spAutoFit/>
          </a:bodyPr>
          <a:lstStyle/>
          <a:p>
            <a:r>
              <a:rPr lang="zh-CN" altLang="en-US" sz="2400">
                <a:solidFill>
                  <a:schemeClr val="bg1"/>
                </a:solidFill>
              </a:rPr>
              <a:t>下面来演示一下我们的系统的一些功能</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企业发布新的招聘信息</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求职者生成自己的简历</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求职者应聘这个企业（编辑投递，一键投递）</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企业收到应聘信息审核（这里省略掉面试功能）</a:t>
            </a:r>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求职者看到自己的应聘审核信息</a:t>
            </a:r>
            <a:endParaRPr lang="zh-CN"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三种用户（求职者，企业，管理员）</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3" name="文本框 2"/>
          <p:cNvSpPr txBox="1"/>
          <p:nvPr/>
        </p:nvSpPr>
        <p:spPr>
          <a:xfrm>
            <a:off x="1306195" y="1360170"/>
            <a:ext cx="9483090" cy="4799965"/>
          </a:xfrm>
          <a:prstGeom prst="rect">
            <a:avLst/>
          </a:prstGeom>
          <a:noFill/>
        </p:spPr>
        <p:txBody>
          <a:bodyPr wrap="square" rtlCol="0">
            <a:spAutoFit/>
          </a:bodyPr>
          <a:lstStyle/>
          <a:p>
            <a:r>
              <a:rPr lang="zh-CN" altLang="en-US">
                <a:solidFill>
                  <a:schemeClr val="bg1"/>
                </a:solidFill>
              </a:rPr>
              <a:t>其实他们都是一个</a:t>
            </a:r>
            <a:r>
              <a:rPr lang="en-US" altLang="zh-CN">
                <a:solidFill>
                  <a:schemeClr val="bg1"/>
                </a:solidFill>
              </a:rPr>
              <a:t>Vue</a:t>
            </a:r>
            <a:r>
              <a:rPr lang="zh-CN" altLang="en-US">
                <a:solidFill>
                  <a:schemeClr val="bg1"/>
                </a:solidFill>
              </a:rPr>
              <a:t>文件，那为什么形态各异呢？这里我们学习了网上优秀的方法，就是一个函数，具体的过程就是如下：</a:t>
            </a:r>
            <a:endParaRPr lang="zh-CN" altLang="en-US">
              <a:solidFill>
                <a:schemeClr val="bg1"/>
              </a:solidFill>
            </a:endParaRPr>
          </a:p>
          <a:p>
            <a:r>
              <a:rPr lang="en-US" altLang="zh-CN">
                <a:solidFill>
                  <a:schemeClr val="bg1"/>
                </a:solidFill>
              </a:rPr>
              <a:t>1.</a:t>
            </a:r>
            <a:r>
              <a:rPr lang="zh-CN" altLang="en-US">
                <a:solidFill>
                  <a:schemeClr val="bg1"/>
                </a:solidFill>
              </a:rPr>
              <a:t>获取用户的角色。</a:t>
            </a:r>
            <a:endParaRPr lang="zh-CN" altLang="en-US">
              <a:solidFill>
                <a:schemeClr val="bg1"/>
              </a:solidFill>
            </a:endParaRPr>
          </a:p>
          <a:p>
            <a:r>
              <a:rPr lang="en-US" altLang="zh-CN">
                <a:solidFill>
                  <a:schemeClr val="bg1"/>
                </a:solidFill>
              </a:rPr>
              <a:t>2.</a:t>
            </a:r>
            <a:r>
              <a:rPr lang="zh-CN" altLang="en-US">
                <a:solidFill>
                  <a:schemeClr val="bg1"/>
                </a:solidFill>
              </a:rPr>
              <a:t>找到该角色对应的菜单配置。</a:t>
            </a:r>
            <a:endParaRPr lang="zh-CN" altLang="en-US">
              <a:solidFill>
                <a:schemeClr val="bg1"/>
              </a:solidFill>
            </a:endParaRPr>
          </a:p>
          <a:p>
            <a:r>
              <a:rPr lang="en-US" altLang="zh-CN">
                <a:solidFill>
                  <a:schemeClr val="bg1"/>
                </a:solidFill>
              </a:rPr>
              <a:t>3.</a:t>
            </a:r>
            <a:r>
              <a:rPr lang="zh-CN" altLang="en-US">
                <a:solidFill>
                  <a:schemeClr val="bg1"/>
                </a:solidFill>
              </a:rPr>
              <a:t>检查菜单配置中是否存在指定的表和操作。</a:t>
            </a:r>
            <a:endParaRPr lang="zh-CN" altLang="en-US">
              <a:solidFill>
                <a:schemeClr val="bg1"/>
              </a:solidFill>
            </a:endParaRPr>
          </a:p>
          <a:p>
            <a:r>
              <a:rPr lang="en-US" altLang="zh-CN">
                <a:solidFill>
                  <a:schemeClr val="bg1"/>
                </a:solidFill>
              </a:rPr>
              <a:t>4.</a:t>
            </a:r>
            <a:r>
              <a:rPr lang="zh-CN" altLang="en-US">
                <a:solidFill>
                  <a:schemeClr val="bg1"/>
                </a:solidFill>
              </a:rPr>
              <a:t>如果允许该操作，返回 true；否则返回 false</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这样我们就可以为每一个对应的</a:t>
            </a:r>
            <a:r>
              <a:rPr lang="en-US" altLang="zh-CN">
                <a:solidFill>
                  <a:schemeClr val="bg1"/>
                </a:solidFill>
              </a:rPr>
              <a:t>vue</a:t>
            </a:r>
            <a:r>
              <a:rPr lang="zh-CN" altLang="en-US">
                <a:solidFill>
                  <a:schemeClr val="bg1"/>
                </a:solidFill>
              </a:rPr>
              <a:t>文件</a:t>
            </a:r>
            <a:endParaRPr lang="zh-CN" altLang="en-US">
              <a:solidFill>
                <a:schemeClr val="bg1"/>
              </a:solidFill>
            </a:endParaRPr>
          </a:p>
          <a:p>
            <a:r>
              <a:rPr lang="zh-CN" altLang="en-US">
                <a:solidFill>
                  <a:schemeClr val="bg1"/>
                </a:solidFill>
              </a:rPr>
              <a:t>设置他可以拥有的权限，当它拥有这个权限</a:t>
            </a:r>
            <a:endParaRPr lang="zh-CN" altLang="en-US">
              <a:solidFill>
                <a:schemeClr val="bg1"/>
              </a:solidFill>
            </a:endParaRPr>
          </a:p>
          <a:p>
            <a:r>
              <a:rPr lang="zh-CN" altLang="en-US">
                <a:solidFill>
                  <a:schemeClr val="bg1"/>
                </a:solidFill>
              </a:rPr>
              <a:t>的时候，我们通过v-if 这个指令，来实现条件</a:t>
            </a:r>
            <a:endParaRPr lang="zh-CN" altLang="en-US">
              <a:solidFill>
                <a:schemeClr val="bg1"/>
              </a:solidFill>
            </a:endParaRPr>
          </a:p>
          <a:p>
            <a:r>
              <a:rPr lang="zh-CN" altLang="en-US">
                <a:solidFill>
                  <a:schemeClr val="bg1"/>
                </a:solidFill>
              </a:rPr>
              <a:t>渲染。它是根据表达式的真假值来决定是否</a:t>
            </a:r>
            <a:endParaRPr lang="zh-CN" altLang="en-US">
              <a:solidFill>
                <a:schemeClr val="bg1"/>
              </a:solidFill>
            </a:endParaRPr>
          </a:p>
          <a:p>
            <a:r>
              <a:rPr lang="zh-CN" altLang="en-US">
                <a:solidFill>
                  <a:schemeClr val="bg1"/>
                </a:solidFill>
              </a:rPr>
              <a:t>渲染元素的，这里例如我们可以在某个</a:t>
            </a:r>
            <a:r>
              <a:rPr lang="en-US" altLang="zh-CN">
                <a:solidFill>
                  <a:schemeClr val="bg1"/>
                </a:solidFill>
              </a:rPr>
              <a:t>button</a:t>
            </a:r>
            <a:endParaRPr lang="en-US" altLang="zh-CN">
              <a:solidFill>
                <a:schemeClr val="bg1"/>
              </a:solidFill>
            </a:endParaRPr>
          </a:p>
          <a:p>
            <a:r>
              <a:rPr lang="zh-CN" altLang="en-US">
                <a:solidFill>
                  <a:schemeClr val="bg1"/>
                </a:solidFill>
              </a:rPr>
              <a:t>按钮实现：v-if="isAuth('news','删除')"</a:t>
            </a:r>
            <a:endParaRPr lang="zh-CN" altLang="en-US">
              <a:solidFill>
                <a:schemeClr val="bg1"/>
              </a:solidFill>
            </a:endParaRPr>
          </a:p>
          <a:p>
            <a:r>
              <a:rPr lang="zh-CN" altLang="en-US">
                <a:solidFill>
                  <a:schemeClr val="bg1"/>
                </a:solidFill>
              </a:rPr>
              <a:t>这样我们就可以实现渲染功能了</a:t>
            </a:r>
            <a:endParaRPr lang="zh-CN" altLang="en-US">
              <a:solidFill>
                <a:schemeClr val="bg1"/>
              </a:solidFill>
            </a:endParaRPr>
          </a:p>
          <a:p>
            <a:endParaRPr lang="zh-CN" altLang="en-US">
              <a:solidFill>
                <a:schemeClr val="bg1"/>
              </a:solidFill>
            </a:endParaRPr>
          </a:p>
          <a:p>
            <a:r>
              <a:rPr lang="en-US" altLang="zh-CN">
                <a:solidFill>
                  <a:schemeClr val="bg1"/>
                </a:solidFill>
              </a:rPr>
              <a:t>menu.js</a:t>
            </a:r>
            <a:r>
              <a:rPr lang="zh-CN" altLang="en-US">
                <a:solidFill>
                  <a:schemeClr val="bg1"/>
                </a:solidFill>
              </a:rPr>
              <a:t>文件就是实现的这个功能</a:t>
            </a:r>
            <a:endParaRPr lang="zh-CN" altLang="en-US">
              <a:solidFill>
                <a:schemeClr val="bg1"/>
              </a:solidFill>
            </a:endParaRPr>
          </a:p>
        </p:txBody>
      </p:sp>
      <p:pic>
        <p:nvPicPr>
          <p:cNvPr id="4" name="图片 3" descr="f1d73eb6e3dee3866fd48afff07486f"/>
          <p:cNvPicPr>
            <a:picLocks noChangeAspect="1"/>
          </p:cNvPicPr>
          <p:nvPr/>
        </p:nvPicPr>
        <p:blipFill>
          <a:blip r:embed="rId2"/>
          <a:stretch>
            <a:fillRect/>
          </a:stretch>
        </p:blipFill>
        <p:spPr>
          <a:xfrm>
            <a:off x="5970905" y="3197860"/>
            <a:ext cx="5635625" cy="3067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三种用户（求职者，企业，管理员）</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6" name="文本框 5"/>
          <p:cNvSpPr txBox="1"/>
          <p:nvPr/>
        </p:nvSpPr>
        <p:spPr>
          <a:xfrm>
            <a:off x="966470" y="1339850"/>
            <a:ext cx="10144760" cy="368300"/>
          </a:xfrm>
          <a:prstGeom prst="rect">
            <a:avLst/>
          </a:prstGeom>
          <a:noFill/>
        </p:spPr>
        <p:txBody>
          <a:bodyPr wrap="square" rtlCol="0">
            <a:spAutoFit/>
          </a:bodyPr>
          <a:lstStyle/>
          <a:p>
            <a:r>
              <a:rPr lang="zh-CN" altLang="en-US"/>
              <a:t>那么为什么用户只能显示自己的相关内容呢，这里其实是在</a:t>
            </a:r>
            <a:r>
              <a:rPr lang="en-US" altLang="zh-CN"/>
              <a:t>controller</a:t>
            </a:r>
            <a:r>
              <a:rPr lang="zh-CN" altLang="en-US"/>
              <a:t>层实现的</a:t>
            </a:r>
            <a:endParaRPr lang="zh-CN" altLang="en-US"/>
          </a:p>
        </p:txBody>
      </p:sp>
      <p:pic>
        <p:nvPicPr>
          <p:cNvPr id="7" name="图片 6"/>
          <p:cNvPicPr>
            <a:picLocks noChangeAspect="1"/>
          </p:cNvPicPr>
          <p:nvPr/>
        </p:nvPicPr>
        <p:blipFill>
          <a:blip r:embed="rId2"/>
          <a:stretch>
            <a:fillRect/>
          </a:stretch>
        </p:blipFill>
        <p:spPr>
          <a:xfrm>
            <a:off x="855980" y="1708150"/>
            <a:ext cx="10088880" cy="2667000"/>
          </a:xfrm>
          <a:prstGeom prst="rect">
            <a:avLst/>
          </a:prstGeom>
        </p:spPr>
      </p:pic>
      <p:sp>
        <p:nvSpPr>
          <p:cNvPr id="8" name="文本框 7"/>
          <p:cNvSpPr txBox="1"/>
          <p:nvPr/>
        </p:nvSpPr>
        <p:spPr>
          <a:xfrm>
            <a:off x="855980" y="4549775"/>
            <a:ext cx="10089515" cy="2030095"/>
          </a:xfrm>
          <a:prstGeom prst="rect">
            <a:avLst/>
          </a:prstGeom>
          <a:noFill/>
        </p:spPr>
        <p:txBody>
          <a:bodyPr wrap="square" rtlCol="0">
            <a:spAutoFit/>
          </a:bodyPr>
          <a:lstStyle/>
          <a:p>
            <a:r>
              <a:rPr lang="en-US" altLang="zh-CN"/>
              <a:t>1.</a:t>
            </a:r>
            <a:r>
              <a:rPr lang="zh-CN" altLang="en-US"/>
              <a:t>从HTTP请求中获取"tableName"属性，然后根据"tableName"的值，设置ApplicationEntity这个实体对象的"companynumber"或"username"属性。（通过用户角色设定实体，从而作为查询条件）</a:t>
            </a:r>
            <a:endParaRPr lang="zh-CN" altLang="en-US"/>
          </a:p>
          <a:p>
            <a:endParaRPr lang="zh-CN" altLang="en-US"/>
          </a:p>
          <a:p>
            <a:r>
              <a:rPr lang="en-US" altLang="zh-CN"/>
              <a:t>2.创建一个EntityWrapper对象，它是MyBatis Plus库中的一个工具类，用于构建SQL查询条件</a:t>
            </a:r>
            <a:endParaRPr lang="en-US" altLang="zh-CN"/>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474206" y="3585061"/>
            <a:ext cx="3243580" cy="1014730"/>
          </a:xfrm>
          <a:prstGeom prst="rect">
            <a:avLst/>
          </a:prstGeom>
          <a:noFill/>
        </p:spPr>
        <p:txBody>
          <a:bodyPr wrap="none" rtlCol="0">
            <a:spAutoFit/>
          </a:bodyPr>
          <a:lstStyle/>
          <a:p>
            <a:pPr algn="ctr"/>
            <a:r>
              <a:rPr lang="zh-CN" altLang="en-US" sz="6000" b="1" dirty="0">
                <a:solidFill>
                  <a:srgbClr val="7B68A1"/>
                </a:solidFill>
                <a:latin typeface="思源黑体 CN Normal" panose="020B0400000000000000" pitchFamily="34" charset="-122"/>
                <a:ea typeface="思源黑体 CN Normal" panose="020B0400000000000000" pitchFamily="34" charset="-122"/>
                <a:sym typeface="+mn-ea"/>
              </a:rPr>
              <a:t>项目概述</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01326" y="516460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54433" y="5164615"/>
            <a:ext cx="883127" cy="338554"/>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01</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三种用户（求职者，企业，管理员）</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6" name="文本框 5"/>
          <p:cNvSpPr txBox="1"/>
          <p:nvPr/>
        </p:nvSpPr>
        <p:spPr>
          <a:xfrm>
            <a:off x="966470" y="1339850"/>
            <a:ext cx="10144760" cy="368300"/>
          </a:xfrm>
          <a:prstGeom prst="rect">
            <a:avLst/>
          </a:prstGeom>
          <a:noFill/>
        </p:spPr>
        <p:txBody>
          <a:bodyPr wrap="square" rtlCol="0">
            <a:spAutoFit/>
          </a:bodyPr>
          <a:lstStyle/>
          <a:p>
            <a:r>
              <a:rPr lang="zh-CN" altLang="en-US"/>
              <a:t>那么为什么用户只能显示自己的相关内容呢，这里其实是在</a:t>
            </a:r>
            <a:r>
              <a:rPr lang="en-US" altLang="zh-CN"/>
              <a:t>controller</a:t>
            </a:r>
            <a:r>
              <a:rPr lang="zh-CN" altLang="en-US"/>
              <a:t>层实现的</a:t>
            </a:r>
            <a:endParaRPr lang="zh-CN" altLang="en-US"/>
          </a:p>
        </p:txBody>
      </p:sp>
      <p:pic>
        <p:nvPicPr>
          <p:cNvPr id="7" name="图片 6"/>
          <p:cNvPicPr>
            <a:picLocks noChangeAspect="1"/>
          </p:cNvPicPr>
          <p:nvPr/>
        </p:nvPicPr>
        <p:blipFill>
          <a:blip r:embed="rId2"/>
          <a:stretch>
            <a:fillRect/>
          </a:stretch>
        </p:blipFill>
        <p:spPr>
          <a:xfrm>
            <a:off x="855980" y="1708150"/>
            <a:ext cx="10088880" cy="2667000"/>
          </a:xfrm>
          <a:prstGeom prst="rect">
            <a:avLst/>
          </a:prstGeom>
        </p:spPr>
      </p:pic>
      <p:sp>
        <p:nvSpPr>
          <p:cNvPr id="8" name="文本框 7"/>
          <p:cNvSpPr txBox="1"/>
          <p:nvPr/>
        </p:nvSpPr>
        <p:spPr>
          <a:xfrm>
            <a:off x="855980" y="4549775"/>
            <a:ext cx="10089515" cy="1198880"/>
          </a:xfrm>
          <a:prstGeom prst="rect">
            <a:avLst/>
          </a:prstGeom>
          <a:noFill/>
        </p:spPr>
        <p:txBody>
          <a:bodyPr wrap="square" rtlCol="0">
            <a:spAutoFit/>
          </a:bodyPr>
          <a:lstStyle/>
          <a:p>
            <a:r>
              <a:rPr lang="en-US"/>
              <a:t>3.</a:t>
            </a:r>
            <a:r>
              <a:rPr lang="zh-CN" altLang="en-US"/>
              <a:t>第一步的实体会成为查询条件，调用applicationService的queryPage方法，传入请求参数和EntityWrapper对象，获取分页的ApplicationEntity列表。</a:t>
            </a:r>
            <a:endParaRPr lang="zh-CN" altLang="en-US"/>
          </a:p>
          <a:p>
            <a:endParaRPr lang="zh-CN" altLang="en-US"/>
          </a:p>
          <a:p>
            <a:r>
              <a:rPr lang="en-US" altLang="zh-CN"/>
              <a:t>4.最后，将获取的分页列表放入R.ok()对象中，并返回</a:t>
            </a:r>
            <a:r>
              <a:rPr lang="zh-CN" altLang="en-US"/>
              <a:t>，这也是一个</a:t>
            </a:r>
            <a:r>
              <a:rPr lang="en-US" altLang="zh-CN"/>
              <a:t>200</a:t>
            </a:r>
            <a:r>
              <a:rPr lang="zh-CN" altLang="en-US"/>
              <a:t>状态码的</a:t>
            </a:r>
            <a:r>
              <a:rPr lang="en-US" altLang="zh-CN"/>
              <a:t>HTTP</a:t>
            </a:r>
            <a:r>
              <a:rPr lang="zh-CN" altLang="en-US"/>
              <a:t>响应</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75" y="497840"/>
            <a:ext cx="94767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a:t>
            </a:r>
            <a:r>
              <a:rPr lang="zh-CN" altLang="en-US" sz="2800" b="1" dirty="0">
                <a:solidFill>
                  <a:srgbClr val="7B68A1"/>
                </a:solidFill>
                <a:latin typeface="思源黑体 CN Normal" panose="020B0400000000000000" pitchFamily="34" charset="-122"/>
                <a:ea typeface="思源黑体 CN Normal" panose="020B0400000000000000" pitchFamily="34" charset="-122"/>
              </a:rPr>
              <a:t>导出</a:t>
            </a:r>
            <a:r>
              <a:rPr lang="en-US" altLang="zh-CN" sz="2800" b="1" dirty="0">
                <a:solidFill>
                  <a:srgbClr val="7B68A1"/>
                </a:solidFill>
                <a:latin typeface="思源黑体 CN Normal" panose="020B0400000000000000" pitchFamily="34" charset="-122"/>
                <a:ea typeface="思源黑体 CN Normal" panose="020B0400000000000000" pitchFamily="34" charset="-122"/>
              </a:rPr>
              <a:t>pdf</a:t>
            </a:r>
            <a:r>
              <a:rPr lang="zh-CN" altLang="en-US" sz="2800" b="1" dirty="0">
                <a:solidFill>
                  <a:srgbClr val="7B68A1"/>
                </a:solidFill>
                <a:latin typeface="思源黑体 CN Normal" panose="020B0400000000000000" pitchFamily="34" charset="-122"/>
                <a:ea typeface="思源黑体 CN Normal" panose="020B0400000000000000" pitchFamily="34" charset="-122"/>
              </a:rPr>
              <a:t>简历</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780415" y="1148080"/>
            <a:ext cx="10826115" cy="511683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
        <p:nvSpPr>
          <p:cNvPr id="6" name="文本框 5"/>
          <p:cNvSpPr txBox="1"/>
          <p:nvPr/>
        </p:nvSpPr>
        <p:spPr>
          <a:xfrm>
            <a:off x="966470" y="1339850"/>
            <a:ext cx="10144760" cy="2584450"/>
          </a:xfrm>
          <a:prstGeom prst="rect">
            <a:avLst/>
          </a:prstGeom>
          <a:noFill/>
        </p:spPr>
        <p:txBody>
          <a:bodyPr wrap="square" rtlCol="0">
            <a:spAutoFit/>
          </a:bodyPr>
          <a:lstStyle/>
          <a:p>
            <a:r>
              <a:rPr lang="zh-CN"/>
              <a:t>关于前面的导出</a:t>
            </a:r>
            <a:r>
              <a:rPr lang="en-US" altLang="zh-CN"/>
              <a:t>PDF</a:t>
            </a:r>
            <a:r>
              <a:rPr lang="zh-CN" altLang="en-US"/>
              <a:t>简历的相关功能，我这里大概说一说。这里其实调用了html2canvas和jsPDF两个库。</a:t>
            </a:r>
            <a:endParaRPr lang="zh-CN" altLang="en-US"/>
          </a:p>
          <a:p>
            <a:endParaRPr lang="zh-CN" altLang="en-US"/>
          </a:p>
          <a:p>
            <a:r>
              <a:rPr lang="zh-CN" altLang="en-US"/>
              <a:t>首先大家肯定看出来这个有点像打印网页或者截图的意味。事实也是如此。</a:t>
            </a:r>
            <a:endParaRPr lang="zh-CN" altLang="en-US"/>
          </a:p>
          <a:p>
            <a:endParaRPr lang="zh-CN" altLang="en-US"/>
          </a:p>
          <a:p>
            <a:r>
              <a:rPr lang="zh-CN" altLang="en-US"/>
              <a:t>它使用html2canvas库将指定的HTML元素转换为canvas对象，然后使用jsPDF库将canvas对象转换为PDF文件。如果HTML元素的高度超过了A4纸的显示区域，那么会自动分页。最后，将PDF文件保存到本地。</a:t>
            </a:r>
            <a:endParaRPr lang="zh-CN" altLang="en-US"/>
          </a:p>
          <a:p>
            <a:endParaRPr lang="zh-CN" altLang="en-US"/>
          </a:p>
        </p:txBody>
      </p:sp>
      <p:pic>
        <p:nvPicPr>
          <p:cNvPr id="3" name="图片 2"/>
          <p:cNvPicPr>
            <a:picLocks noChangeAspect="1"/>
          </p:cNvPicPr>
          <p:nvPr/>
        </p:nvPicPr>
        <p:blipFill>
          <a:blip r:embed="rId2"/>
          <a:stretch>
            <a:fillRect/>
          </a:stretch>
        </p:blipFill>
        <p:spPr>
          <a:xfrm>
            <a:off x="1155065" y="343535"/>
            <a:ext cx="9633585" cy="64077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a:t>
            </a:r>
            <a:r>
              <a:rPr lang="zh-CN" altLang="en-US" sz="2800" b="1" dirty="0">
                <a:solidFill>
                  <a:srgbClr val="7B68A1"/>
                </a:solidFill>
                <a:latin typeface="思源黑体 CN Normal" panose="020B0400000000000000" pitchFamily="34" charset="-122"/>
                <a:ea typeface="思源黑体 CN Normal" panose="020B0400000000000000" pitchFamily="34" charset="-122"/>
              </a:rPr>
              <a:t>界面设计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--VUE</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29" name="图片 28"/>
          <p:cNvPicPr>
            <a:picLocks noChangeAspect="1"/>
          </p:cNvPicPr>
          <p:nvPr/>
        </p:nvPicPr>
        <p:blipFill>
          <a:blip r:embed="rId2"/>
          <a:stretch>
            <a:fillRect/>
          </a:stretch>
        </p:blipFill>
        <p:spPr>
          <a:xfrm>
            <a:off x="1568994" y="1078663"/>
            <a:ext cx="8656244" cy="49861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a:t>
            </a:r>
            <a:r>
              <a:rPr lang="zh-CN" altLang="en-US" sz="2800" b="1" dirty="0">
                <a:solidFill>
                  <a:srgbClr val="7B68A1"/>
                </a:solidFill>
                <a:latin typeface="思源黑体 CN Normal" panose="020B0400000000000000" pitchFamily="34" charset="-122"/>
                <a:ea typeface="思源黑体 CN Normal" panose="020B0400000000000000" pitchFamily="34" charset="-122"/>
              </a:rPr>
              <a:t>界面设计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--VUE</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6" name="图片 5"/>
          <p:cNvPicPr>
            <a:picLocks noChangeAspect="1"/>
          </p:cNvPicPr>
          <p:nvPr/>
        </p:nvPicPr>
        <p:blipFill>
          <a:blip r:embed="rId2"/>
          <a:stretch>
            <a:fillRect/>
          </a:stretch>
        </p:blipFill>
        <p:spPr>
          <a:xfrm>
            <a:off x="670684" y="1686845"/>
            <a:ext cx="6340139" cy="3799555"/>
          </a:xfrm>
          <a:prstGeom prst="rect">
            <a:avLst/>
          </a:prstGeom>
        </p:spPr>
      </p:pic>
      <p:sp>
        <p:nvSpPr>
          <p:cNvPr id="9" name="矩形 8"/>
          <p:cNvSpPr/>
          <p:nvPr/>
        </p:nvSpPr>
        <p:spPr>
          <a:xfrm>
            <a:off x="7168443" y="1443006"/>
            <a:ext cx="4138462" cy="4255396"/>
          </a:xfrm>
          <a:prstGeom prst="rect">
            <a:avLst/>
          </a:prstGeom>
        </p:spPr>
        <p:txBody>
          <a:bodyPr wrap="square">
            <a:spAutoFit/>
          </a:bodyPr>
          <a:lstStyle/>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1</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 查询表单：这部分包含了用户可以输入的查询参数。用户可以在这些字段中输入查询参数，然后点击查询按钮来获取匹配的数据。</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2</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、数据表格：这部分显示了从服务器获取的数据。用户可以通过点击表头来对数据进行排序，也可以点击下拉按钮查看更详细的内容。</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3</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、分页器：这部分允许用户在不同的页面之间切换。用户可以选择每页显示的数据量，也可以直接跳转到特定的页面。</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4</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、审核对话框：这部分允许用户进行审核操作。用户可以在这个对话框中输入审核参数，然后点击确定按钮来提交审核结果。通过</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shDialog</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(row)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方法切换审核对话框的可见性。</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a:t>
            </a:r>
            <a:r>
              <a:rPr lang="zh-CN" altLang="en-US" sz="2800" b="1" dirty="0">
                <a:solidFill>
                  <a:srgbClr val="7B68A1"/>
                </a:solidFill>
                <a:latin typeface="思源黑体 CN Normal" panose="020B0400000000000000" pitchFamily="34" charset="-122"/>
                <a:ea typeface="思源黑体 CN Normal" panose="020B0400000000000000" pitchFamily="34" charset="-122"/>
              </a:rPr>
              <a:t>界面设计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--VUE</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6" name="图片 5"/>
          <p:cNvPicPr>
            <a:picLocks noChangeAspect="1"/>
          </p:cNvPicPr>
          <p:nvPr/>
        </p:nvPicPr>
        <p:blipFill>
          <a:blip r:embed="rId1"/>
          <a:stretch>
            <a:fillRect/>
          </a:stretch>
        </p:blipFill>
        <p:spPr>
          <a:xfrm>
            <a:off x="574695" y="1573530"/>
            <a:ext cx="6192271" cy="3710940"/>
          </a:xfrm>
          <a:prstGeom prst="rect">
            <a:avLst/>
          </a:prstGeom>
        </p:spPr>
      </p:pic>
      <p:pic>
        <p:nvPicPr>
          <p:cNvPr id="4" name="图片 3"/>
          <p:cNvPicPr>
            <a:picLocks noChangeAspect="1"/>
          </p:cNvPicPr>
          <p:nvPr/>
        </p:nvPicPr>
        <p:blipFill>
          <a:blip r:embed="rId2"/>
          <a:stretch>
            <a:fillRect/>
          </a:stretch>
        </p:blipFill>
        <p:spPr>
          <a:xfrm>
            <a:off x="7106263" y="877722"/>
            <a:ext cx="4511042" cy="5102556"/>
          </a:xfrm>
          <a:prstGeom prst="rect">
            <a:avLst/>
          </a:prstGeom>
        </p:spPr>
      </p:pic>
      <p:sp>
        <p:nvSpPr>
          <p:cNvPr id="5" name="矩形 4"/>
          <p:cNvSpPr/>
          <p:nvPr/>
        </p:nvSpPr>
        <p:spPr>
          <a:xfrm>
            <a:off x="574696" y="1573530"/>
            <a:ext cx="6192270" cy="371094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H="1">
            <a:off x="5516880" y="1089660"/>
            <a:ext cx="1691640" cy="4838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3484" y="2137410"/>
            <a:ext cx="4033396" cy="2583180"/>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5516880" y="3954780"/>
            <a:ext cx="1691640"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83484" y="1699260"/>
            <a:ext cx="4094356" cy="2286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cxnSp>
        <p:nvCxnSpPr>
          <p:cNvPr id="16" name="直接箭头连接符 15"/>
          <p:cNvCxnSpPr>
            <a:endCxn id="14" idx="3"/>
          </p:cNvCxnSpPr>
          <p:nvPr/>
        </p:nvCxnSpPr>
        <p:spPr>
          <a:xfrm flipH="1" flipV="1">
            <a:off x="5577840" y="1813560"/>
            <a:ext cx="1630680" cy="70866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a:t>
            </a:r>
            <a:r>
              <a:rPr lang="zh-CN" altLang="en-US" sz="2800" b="1" dirty="0">
                <a:solidFill>
                  <a:srgbClr val="7B68A1"/>
                </a:solidFill>
                <a:latin typeface="思源黑体 CN Normal" panose="020B0400000000000000" pitchFamily="34" charset="-122"/>
                <a:ea typeface="思源黑体 CN Normal" panose="020B0400000000000000" pitchFamily="34" charset="-122"/>
              </a:rPr>
              <a:t>界面设计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--VUE</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8" name="图片 7"/>
          <p:cNvPicPr>
            <a:picLocks noChangeAspect="1"/>
          </p:cNvPicPr>
          <p:nvPr/>
        </p:nvPicPr>
        <p:blipFill>
          <a:blip r:embed="rId2"/>
          <a:stretch>
            <a:fillRect/>
          </a:stretch>
        </p:blipFill>
        <p:spPr>
          <a:xfrm>
            <a:off x="574695" y="1021081"/>
            <a:ext cx="5646500" cy="3626318"/>
          </a:xfrm>
          <a:prstGeom prst="rect">
            <a:avLst/>
          </a:prstGeom>
        </p:spPr>
      </p:pic>
      <p:sp>
        <p:nvSpPr>
          <p:cNvPr id="5" name="矩形 4"/>
          <p:cNvSpPr/>
          <p:nvPr/>
        </p:nvSpPr>
        <p:spPr>
          <a:xfrm>
            <a:off x="664221" y="4690066"/>
            <a:ext cx="5328374" cy="1670073"/>
          </a:xfrm>
          <a:prstGeom prst="rect">
            <a:avLst/>
          </a:prstGeom>
        </p:spPr>
        <p:txBody>
          <a:bodyPr wrap="square">
            <a:spAutoFit/>
          </a:bodyPr>
          <a:lstStyle/>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1</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、定义审核参数：在 </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data()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方法中定义了一个 </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shForm</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对象，用于存储审核参数。</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a:p>
            <a:pPr>
              <a:lnSpc>
                <a:spcPct val="150000"/>
              </a:lnSpc>
            </a:pP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2</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、创建审核窗口：在模板中创建了一个对话框</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el</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-dialog)</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，用于输入审核参数。当用户点击确定按钮时，会触发 </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shHandler</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方法。</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sp>
        <p:nvSpPr>
          <p:cNvPr id="10" name="矩形 9"/>
          <p:cNvSpPr/>
          <p:nvPr/>
        </p:nvSpPr>
        <p:spPr>
          <a:xfrm>
            <a:off x="6768907" y="4770761"/>
            <a:ext cx="4417477" cy="1346907"/>
          </a:xfrm>
          <a:prstGeom prst="rect">
            <a:avLst/>
          </a:prstGeom>
        </p:spPr>
        <p:txBody>
          <a:bodyPr wrap="square">
            <a:spAutoFit/>
          </a:bodyPr>
          <a:lstStyle/>
          <a:p>
            <a:pPr>
              <a:lnSpc>
                <a:spcPct val="150000"/>
              </a:lnSpc>
            </a:pP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shDialog</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(row)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方法用于切换审核对话框的可见性并设置审核操作的表单数据。当将数据行传递给此方法时，它会使用行中的数据填充 </a:t>
            </a:r>
            <a:r>
              <a:rPr lang="en-US" altLang="zh-CN" sz="1400" dirty="0" err="1">
                <a:solidFill>
                  <a:srgbClr val="7B68A1"/>
                </a:solidFill>
                <a:latin typeface="思源黑体 CN Normal" panose="020B0400000000000000" pitchFamily="34" charset="-122"/>
                <a:ea typeface="思源黑体 CN Normal" panose="020B0400000000000000" pitchFamily="34" charset="-122"/>
                <a:cs typeface="+mn-ea"/>
                <a:sym typeface="+mn-lt"/>
              </a:rPr>
              <a:t>shForm</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对象。在用户点击数据表中的 </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审核</a:t>
            </a:r>
            <a:r>
              <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400" dirty="0">
                <a:solidFill>
                  <a:srgbClr val="7B68A1"/>
                </a:solidFill>
                <a:latin typeface="思源黑体 CN Normal" panose="020B0400000000000000" pitchFamily="34" charset="-122"/>
                <a:ea typeface="思源黑体 CN Normal" panose="020B0400000000000000" pitchFamily="34" charset="-122"/>
                <a:cs typeface="+mn-ea"/>
                <a:sym typeface="+mn-lt"/>
              </a:rPr>
              <a:t>按钮时调用。</a:t>
            </a:r>
            <a:endParaRPr lang="en-US" altLang="zh-CN" sz="14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pic>
        <p:nvPicPr>
          <p:cNvPr id="13" name="图片 12"/>
          <p:cNvPicPr>
            <a:picLocks noChangeAspect="1"/>
          </p:cNvPicPr>
          <p:nvPr/>
        </p:nvPicPr>
        <p:blipFill>
          <a:blip r:embed="rId3"/>
          <a:stretch>
            <a:fillRect/>
          </a:stretch>
        </p:blipFill>
        <p:spPr>
          <a:xfrm>
            <a:off x="6905635" y="970302"/>
            <a:ext cx="3654405" cy="38444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540105"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2.2</a:t>
            </a:r>
            <a:r>
              <a:rPr lang="zh-CN" altLang="en-US" sz="2800" b="1" dirty="0">
                <a:solidFill>
                  <a:srgbClr val="7B68A1"/>
                </a:solidFill>
                <a:latin typeface="思源黑体 CN Normal" panose="020B0400000000000000" pitchFamily="34" charset="-122"/>
                <a:ea typeface="思源黑体 CN Normal" panose="020B0400000000000000" pitchFamily="34" charset="-122"/>
              </a:rPr>
              <a:t>界面设计</a:t>
            </a:r>
            <a:r>
              <a:rPr lang="en-US" altLang="zh-CN" sz="2800" b="1" dirty="0">
                <a:solidFill>
                  <a:srgbClr val="7B68A1"/>
                </a:solidFill>
                <a:latin typeface="思源黑体 CN Normal" panose="020B0400000000000000" pitchFamily="34" charset="-122"/>
                <a:ea typeface="思源黑体 CN Normal" panose="020B0400000000000000" pitchFamily="34" charset="-122"/>
              </a:rPr>
              <a:t>--VUE</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9" name="图片 8"/>
          <p:cNvPicPr>
            <a:picLocks noChangeAspect="1"/>
          </p:cNvPicPr>
          <p:nvPr/>
        </p:nvPicPr>
        <p:blipFill>
          <a:blip r:embed="rId1"/>
          <a:stretch>
            <a:fillRect/>
          </a:stretch>
        </p:blipFill>
        <p:spPr>
          <a:xfrm>
            <a:off x="8706688" y="973507"/>
            <a:ext cx="2857248" cy="4500859"/>
          </a:xfrm>
          <a:prstGeom prst="rect">
            <a:avLst/>
          </a:prstGeom>
        </p:spPr>
      </p:pic>
      <p:sp>
        <p:nvSpPr>
          <p:cNvPr id="7" name="文本框 6"/>
          <p:cNvSpPr txBox="1"/>
          <p:nvPr/>
        </p:nvSpPr>
        <p:spPr>
          <a:xfrm>
            <a:off x="5053553" y="1085650"/>
            <a:ext cx="3368712" cy="3782895"/>
          </a:xfrm>
          <a:prstGeom prst="rect">
            <a:avLst/>
          </a:prstGeom>
          <a:noFill/>
        </p:spPr>
        <p:txBody>
          <a:bodyPr wrap="square">
            <a:spAutoFit/>
          </a:bodyPr>
          <a:lstStyle/>
          <a:p>
            <a:pPr>
              <a:lnSpc>
                <a:spcPct val="150000"/>
              </a:lnSpc>
            </a:pP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3</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、执行审核：在 </a:t>
            </a:r>
            <a:r>
              <a:rPr lang="en-US" altLang="zh-CN" sz="1800" dirty="0" err="1">
                <a:solidFill>
                  <a:srgbClr val="7B68A1"/>
                </a:solidFill>
                <a:latin typeface="思源黑体 CN Normal" panose="020B0400000000000000" pitchFamily="34" charset="-122"/>
                <a:ea typeface="思源黑体 CN Normal" panose="020B0400000000000000" pitchFamily="34" charset="-122"/>
                <a:cs typeface="+mn-ea"/>
                <a:sym typeface="+mn-lt"/>
              </a:rPr>
              <a:t>shHandler</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方法中，首先将 </a:t>
            </a:r>
            <a:r>
              <a:rPr lang="en-US" altLang="zh-CN" sz="1800" dirty="0" err="1">
                <a:solidFill>
                  <a:srgbClr val="7B68A1"/>
                </a:solidFill>
                <a:latin typeface="思源黑体 CN Normal" panose="020B0400000000000000" pitchFamily="34" charset="-122"/>
                <a:ea typeface="思源黑体 CN Normal" panose="020B0400000000000000" pitchFamily="34" charset="-122"/>
                <a:cs typeface="+mn-ea"/>
                <a:sym typeface="+mn-lt"/>
              </a:rPr>
              <a:t>shForm.status</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设置为 </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'audited'</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，然后调用 </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$http </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方法发送 </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POST </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请求到 </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"application/update"</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，并将 </a:t>
            </a:r>
            <a:r>
              <a:rPr lang="en-US" altLang="zh-CN" sz="1800" dirty="0" err="1">
                <a:solidFill>
                  <a:srgbClr val="7B68A1"/>
                </a:solidFill>
                <a:latin typeface="思源黑体 CN Normal" panose="020B0400000000000000" pitchFamily="34" charset="-122"/>
                <a:ea typeface="思源黑体 CN Normal" panose="020B0400000000000000" pitchFamily="34" charset="-122"/>
                <a:cs typeface="+mn-ea"/>
                <a:sym typeface="+mn-lt"/>
              </a:rPr>
              <a:t>shForm</a:t>
            </a:r>
            <a:r>
              <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rPr>
              <a:t> </a:t>
            </a:r>
            <a:r>
              <a:rPr lang="zh-CN" altLang="en-US" sz="1800" dirty="0">
                <a:solidFill>
                  <a:srgbClr val="7B68A1"/>
                </a:solidFill>
                <a:latin typeface="思源黑体 CN Normal" panose="020B0400000000000000" pitchFamily="34" charset="-122"/>
                <a:ea typeface="思源黑体 CN Normal" panose="020B0400000000000000" pitchFamily="34" charset="-122"/>
                <a:cs typeface="+mn-ea"/>
                <a:sym typeface="+mn-lt"/>
              </a:rPr>
              <a:t>作为请求体。当请求成功后，重新获取数据并关闭对话框。</a:t>
            </a:r>
            <a:endParaRPr lang="en-US" altLang="zh-CN" sz="1800" dirty="0">
              <a:solidFill>
                <a:srgbClr val="7B68A1"/>
              </a:solidFill>
              <a:latin typeface="思源黑体 CN Normal" panose="020B0400000000000000" pitchFamily="34" charset="-122"/>
              <a:ea typeface="思源黑体 CN Normal" panose="020B0400000000000000" pitchFamily="34" charset="-122"/>
              <a:cs typeface="+mn-ea"/>
              <a:sym typeface="+mn-lt"/>
            </a:endParaRPr>
          </a:p>
        </p:txBody>
      </p:sp>
      <p:pic>
        <p:nvPicPr>
          <p:cNvPr id="10" name="图片 9"/>
          <p:cNvPicPr>
            <a:picLocks noChangeAspect="1"/>
          </p:cNvPicPr>
          <p:nvPr/>
        </p:nvPicPr>
        <p:blipFill rotWithShape="1">
          <a:blip r:embed="rId2"/>
          <a:srcRect l="21372" t="6720" r="30642" b="88"/>
          <a:stretch>
            <a:fillRect/>
          </a:stretch>
        </p:blipFill>
        <p:spPr>
          <a:xfrm>
            <a:off x="628064" y="1021081"/>
            <a:ext cx="4141067" cy="4659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480556" y="3585061"/>
            <a:ext cx="3230880" cy="1014730"/>
          </a:xfrm>
          <a:prstGeom prst="rect">
            <a:avLst/>
          </a:prstGeom>
          <a:noFill/>
        </p:spPr>
        <p:txBody>
          <a:bodyPr wrap="none" rtlCol="0">
            <a:spAutoFit/>
          </a:bodyPr>
          <a:lstStyle/>
          <a:p>
            <a:pPr algn="ctr"/>
            <a:r>
              <a:rPr lang="zh-CN" altLang="en-US" sz="6000" dirty="0">
                <a:solidFill>
                  <a:srgbClr val="7B68A1"/>
                </a:solidFill>
                <a:latin typeface="思源黑体 CN Normal" panose="020B0400000000000000" pitchFamily="34" charset="-122"/>
                <a:ea typeface="思源黑体 CN Normal" panose="020B0400000000000000" pitchFamily="34" charset="-122"/>
              </a:rPr>
              <a:t>后端部分</a:t>
            </a:r>
            <a:endParaRPr lang="zh-CN" altLang="en-US" sz="60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24" name="直接连接符 23"/>
          <p:cNvCxnSpPr/>
          <p:nvPr/>
        </p:nvCxnSpPr>
        <p:spPr>
          <a:xfrm>
            <a:off x="5627996" y="4825510"/>
            <a:ext cx="936000" cy="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644511" y="5503070"/>
            <a:ext cx="902970" cy="337185"/>
          </a:xfrm>
          <a:prstGeom prst="rect">
            <a:avLst/>
          </a:prstGeom>
          <a:noFill/>
        </p:spPr>
        <p:txBody>
          <a:bodyPr wrap="none" rtlCol="0">
            <a:spAutoFit/>
          </a:bodyPr>
          <a:lstStyle/>
          <a:p>
            <a:pPr algn="ctr"/>
            <a:r>
              <a:rPr lang="en-US" altLang="zh-CN" sz="1600" b="1" dirty="0">
                <a:solidFill>
                  <a:srgbClr val="7B68A1"/>
                </a:solidFill>
                <a:latin typeface="思源黑体 CN Normal" panose="020B0400000000000000" pitchFamily="34" charset="-122"/>
                <a:ea typeface="思源黑体 CN Normal" panose="020B0400000000000000" pitchFamily="34" charset="-122"/>
              </a:rPr>
              <a:t>Part 03</a:t>
            </a:r>
            <a:endParaRPr lang="zh-CN" altLang="en-US" sz="16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8271" y="209550"/>
            <a:ext cx="3608070" cy="360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574695" y="497861"/>
            <a:ext cx="3725162"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3.1</a:t>
            </a:r>
            <a:r>
              <a:rPr lang="zh-CN" altLang="en-US" sz="2800" b="1" dirty="0">
                <a:solidFill>
                  <a:srgbClr val="7B68A1"/>
                </a:solidFill>
                <a:latin typeface="思源黑体 CN Normal" panose="020B0400000000000000" pitchFamily="34" charset="-122"/>
                <a:ea typeface="思源黑体 CN Normal" panose="020B0400000000000000" pitchFamily="34" charset="-122"/>
              </a:rPr>
              <a:t> 基础部分</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5" name="矩形 34"/>
          <p:cNvSpPr/>
          <p:nvPr/>
        </p:nvSpPr>
        <p:spPr>
          <a:xfrm>
            <a:off x="574695" y="1018721"/>
            <a:ext cx="4350773" cy="458908"/>
          </a:xfrm>
          <a:prstGeom prst="rect">
            <a:avLst/>
          </a:prstGeom>
        </p:spPr>
        <p:txBody>
          <a:bodyPr wrap="square">
            <a:spAutoFit/>
          </a:bodyPr>
          <a:lstStyle/>
          <a:p>
            <a:pPr>
              <a:lnSpc>
                <a:spcPct val="150000"/>
              </a:lnSpc>
            </a:pPr>
            <a:r>
              <a:rPr lang="zh-CN" altLang="en-US" dirty="0">
                <a:solidFill>
                  <a:srgbClr val="7B68A1"/>
                </a:solidFill>
                <a:latin typeface="思源黑体 CN Normal" panose="020B0400000000000000" pitchFamily="34" charset="-122"/>
                <a:ea typeface="思源黑体 CN Normal" panose="020B0400000000000000" pitchFamily="34" charset="-122"/>
              </a:rPr>
              <a:t>实体层（</a:t>
            </a:r>
            <a:r>
              <a:rPr lang="en-US" altLang="zh-CN" dirty="0">
                <a:solidFill>
                  <a:srgbClr val="7B68A1"/>
                </a:solidFill>
                <a:latin typeface="思源黑体 CN Normal" panose="020B0400000000000000" pitchFamily="34" charset="-122"/>
                <a:ea typeface="思源黑体 CN Normal" panose="020B0400000000000000" pitchFamily="34" charset="-122"/>
              </a:rPr>
              <a:t>Entity</a:t>
            </a:r>
            <a:r>
              <a:rPr lang="zh-CN" altLang="en-US" dirty="0">
                <a:solidFill>
                  <a:srgbClr val="7B68A1"/>
                </a:solidFill>
                <a:latin typeface="思源黑体 CN Normal" panose="020B0400000000000000" pitchFamily="34" charset="-122"/>
                <a:ea typeface="思源黑体 CN Normal" panose="020B0400000000000000" pitchFamily="34" charset="-122"/>
              </a:rPr>
              <a:t>层）</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sp>
        <p:nvSpPr>
          <p:cNvPr id="2" name="Rectangle 64"/>
          <p:cNvSpPr/>
          <p:nvPr/>
        </p:nvSpPr>
        <p:spPr>
          <a:xfrm>
            <a:off x="-114301" y="2257072"/>
            <a:ext cx="4446109" cy="919769"/>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3" name="Rectangle 65"/>
          <p:cNvSpPr/>
          <p:nvPr/>
        </p:nvSpPr>
        <p:spPr>
          <a:xfrm>
            <a:off x="-114301" y="3176841"/>
            <a:ext cx="4446109" cy="919769"/>
          </a:xfrm>
          <a:prstGeom prst="rect">
            <a:avLst/>
          </a:prstGeom>
          <a:solidFill>
            <a:srgbClr val="D0C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4" name="Rectangle 66"/>
          <p:cNvSpPr/>
          <p:nvPr/>
        </p:nvSpPr>
        <p:spPr>
          <a:xfrm>
            <a:off x="-114301" y="4096610"/>
            <a:ext cx="4446109" cy="919769"/>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5" name="Rectangle 69"/>
          <p:cNvSpPr/>
          <p:nvPr/>
        </p:nvSpPr>
        <p:spPr>
          <a:xfrm>
            <a:off x="-114301" y="5016378"/>
            <a:ext cx="4446109" cy="919769"/>
          </a:xfrm>
          <a:prstGeom prst="rect">
            <a:avLst/>
          </a:prstGeom>
          <a:solidFill>
            <a:srgbClr val="D0C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6" name="Rectangle 72"/>
          <p:cNvSpPr/>
          <p:nvPr/>
        </p:nvSpPr>
        <p:spPr>
          <a:xfrm>
            <a:off x="4319449" y="2257072"/>
            <a:ext cx="2568164" cy="919769"/>
          </a:xfrm>
          <a:prstGeom prst="homePlate">
            <a:avLst/>
          </a:prstGeom>
          <a:solidFill>
            <a:srgbClr val="7B68A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7" name="Rectangle 74"/>
          <p:cNvSpPr/>
          <p:nvPr/>
        </p:nvSpPr>
        <p:spPr>
          <a:xfrm>
            <a:off x="4319451" y="3176841"/>
            <a:ext cx="2568164" cy="919769"/>
          </a:xfrm>
          <a:prstGeom prst="homePlate">
            <a:avLst/>
          </a:prstGeom>
          <a:solidFill>
            <a:srgbClr val="D0C9DD"/>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8" name="Rectangle 77"/>
          <p:cNvSpPr/>
          <p:nvPr/>
        </p:nvSpPr>
        <p:spPr>
          <a:xfrm>
            <a:off x="4319451" y="4096611"/>
            <a:ext cx="2568164" cy="919769"/>
          </a:xfrm>
          <a:prstGeom prst="homePlate">
            <a:avLst/>
          </a:prstGeom>
          <a:solidFill>
            <a:srgbClr val="7B68A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9" name="Rectangle 78"/>
          <p:cNvSpPr/>
          <p:nvPr/>
        </p:nvSpPr>
        <p:spPr>
          <a:xfrm>
            <a:off x="4319451" y="5016379"/>
            <a:ext cx="2568164" cy="919769"/>
          </a:xfrm>
          <a:prstGeom prst="homePlate">
            <a:avLst/>
          </a:prstGeom>
          <a:solidFill>
            <a:srgbClr val="D0C9DD"/>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grpSp>
        <p:nvGrpSpPr>
          <p:cNvPr id="10" name="Group 29"/>
          <p:cNvGrpSpPr/>
          <p:nvPr/>
        </p:nvGrpSpPr>
        <p:grpSpPr>
          <a:xfrm>
            <a:off x="1941024" y="1551098"/>
            <a:ext cx="2391214" cy="5052902"/>
            <a:chOff x="3189614" y="1562392"/>
            <a:chExt cx="1474916" cy="3116662"/>
          </a:xfrm>
          <a:effectLst/>
        </p:grpSpPr>
        <p:sp>
          <p:nvSpPr>
            <p:cNvPr id="11" name="Freeform 86"/>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grpSp>
          <p:nvGrpSpPr>
            <p:cNvPr id="12" name="Group 20"/>
            <p:cNvGrpSpPr/>
            <p:nvPr/>
          </p:nvGrpSpPr>
          <p:grpSpPr>
            <a:xfrm>
              <a:off x="3189614" y="1991493"/>
              <a:ext cx="23662" cy="645898"/>
              <a:chOff x="3392428" y="1951545"/>
              <a:chExt cx="27432" cy="735419"/>
            </a:xfrm>
          </p:grpSpPr>
          <p:sp>
            <p:nvSpPr>
              <p:cNvPr id="18" name="Rectangle 108"/>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19" name="Rectangle 117"/>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20" name="Rectangle 118"/>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grpSp>
        <p:sp>
          <p:nvSpPr>
            <p:cNvPr id="13" name="Freeform 93"/>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14" name="Freeform 96"/>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15" name="Freeform 99"/>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16" name="Freeform 10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sp>
          <p:nvSpPr>
            <p:cNvPr id="17" name="Freeform 10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latin typeface="思源黑体 CN Normal" panose="020B0400000000000000" pitchFamily="34" charset="-122"/>
                <a:ea typeface="思源黑体 CN Normal" panose="020B0400000000000000" pitchFamily="34" charset="-122"/>
                <a:sym typeface="Arial" panose="020B0604020202020204"/>
              </a:endParaRPr>
            </a:p>
          </p:txBody>
        </p:sp>
      </p:grpSp>
      <p:sp>
        <p:nvSpPr>
          <p:cNvPr id="21" name="Rectangle 82"/>
          <p:cNvSpPr/>
          <p:nvPr/>
        </p:nvSpPr>
        <p:spPr>
          <a:xfrm>
            <a:off x="2130918" y="2257073"/>
            <a:ext cx="2036997" cy="91977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Step </a:t>
            </a:r>
            <a:r>
              <a:rPr lang="en-US" sz="1700" b="1"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01</a:t>
            </a:r>
            <a:endParaRPr lang="en-US" sz="1700" b="1" dirty="0">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endParaRPr>
          </a:p>
        </p:txBody>
      </p:sp>
      <p:sp>
        <p:nvSpPr>
          <p:cNvPr id="22" name="Rectangle 83"/>
          <p:cNvSpPr/>
          <p:nvPr/>
        </p:nvSpPr>
        <p:spPr>
          <a:xfrm>
            <a:off x="2130918" y="3176843"/>
            <a:ext cx="2036997" cy="919770"/>
          </a:xfrm>
          <a:prstGeom prst="rect">
            <a:avLst/>
          </a:prstGeom>
          <a:solidFill>
            <a:srgbClr val="D0C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0"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Step </a:t>
            </a:r>
            <a:r>
              <a:rPr lang="en-US" altLang="zh-CN" sz="1700" b="1"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02</a:t>
            </a:r>
            <a:endParaRPr lang="en-US" altLang="zh-CN" sz="1700" b="1" dirty="0">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endParaRPr>
          </a:p>
        </p:txBody>
      </p:sp>
      <p:sp>
        <p:nvSpPr>
          <p:cNvPr id="23" name="Rectangle 84"/>
          <p:cNvSpPr/>
          <p:nvPr/>
        </p:nvSpPr>
        <p:spPr>
          <a:xfrm>
            <a:off x="2130918" y="4096613"/>
            <a:ext cx="2036997" cy="919770"/>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0"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Step </a:t>
            </a:r>
            <a:r>
              <a:rPr lang="en-US" altLang="zh-CN" sz="1700" b="1"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03</a:t>
            </a:r>
            <a:endParaRPr lang="en-US" altLang="zh-CN" sz="1700" b="1" dirty="0">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endParaRPr>
          </a:p>
        </p:txBody>
      </p:sp>
      <p:sp>
        <p:nvSpPr>
          <p:cNvPr id="24" name="Rectangle 85"/>
          <p:cNvSpPr/>
          <p:nvPr/>
        </p:nvSpPr>
        <p:spPr>
          <a:xfrm>
            <a:off x="2130918" y="5016381"/>
            <a:ext cx="2036997" cy="919770"/>
          </a:xfrm>
          <a:prstGeom prst="rect">
            <a:avLst/>
          </a:prstGeom>
          <a:solidFill>
            <a:srgbClr val="D0C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0"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Step </a:t>
            </a:r>
            <a:r>
              <a:rPr lang="en-US" altLang="zh-CN" sz="1700" b="1" dirty="0">
                <a:solidFill>
                  <a:schemeClr val="bg1"/>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rPr>
              <a:t>04</a:t>
            </a:r>
            <a:endParaRPr lang="en-US" altLang="zh-CN" sz="1700" b="1" dirty="0">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a:endParaRPr>
          </a:p>
        </p:txBody>
      </p:sp>
      <p:sp>
        <p:nvSpPr>
          <p:cNvPr id="25" name="TextBox 59"/>
          <p:cNvSpPr txBox="1">
            <a:spLocks noChangeArrowheads="1"/>
          </p:cNvSpPr>
          <p:nvPr/>
        </p:nvSpPr>
        <p:spPr bwMode="auto">
          <a:xfrm flipH="1">
            <a:off x="7950695" y="2015679"/>
            <a:ext cx="2899277" cy="377020"/>
          </a:xfrm>
          <a:prstGeom prst="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kern="0" dirty="0">
                <a:solidFill>
                  <a:srgbClr val="7B68A1"/>
                </a:solidFill>
                <a:latin typeface="思源黑体 CN Normal" panose="020B0400000000000000" pitchFamily="34" charset="-122"/>
                <a:ea typeface="思源黑体 CN Normal" panose="020B0400000000000000" pitchFamily="34" charset="-122"/>
                <a:sym typeface="Arial" panose="020B0604020202020204"/>
              </a:rPr>
              <a:t>表示业务数据：</a:t>
            </a:r>
            <a:endParaRPr lang="en-US" altLang="ko-KR" sz="2000" b="1" kern="0" dirty="0">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6" name="矩形 25"/>
          <p:cNvSpPr>
            <a:spLocks noChangeArrowheads="1"/>
          </p:cNvSpPr>
          <p:nvPr/>
        </p:nvSpPr>
        <p:spPr bwMode="auto">
          <a:xfrm>
            <a:off x="8044578" y="2459344"/>
            <a:ext cx="1960031" cy="7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400" b="1" kern="0" dirty="0">
                <a:solidFill>
                  <a:srgbClr val="7B68A1"/>
                </a:solidFill>
                <a:latin typeface="思源黑体 CN Normal" panose="020B0400000000000000" pitchFamily="34" charset="-122"/>
                <a:ea typeface="思源黑体 CN Normal" panose="020B0400000000000000" pitchFamily="34" charset="-122"/>
                <a:sym typeface="Arial" panose="020B0604020202020204"/>
              </a:rPr>
              <a:t>定义与数据库对象对应的属性，来表示相关数据</a:t>
            </a:r>
            <a:endParaRPr lang="zh-CN" altLang="en-US" sz="1400" dirty="0">
              <a:solidFill>
                <a:srgbClr val="000000"/>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7" name="TextBox 59"/>
          <p:cNvSpPr txBox="1">
            <a:spLocks noChangeArrowheads="1"/>
          </p:cNvSpPr>
          <p:nvPr/>
        </p:nvSpPr>
        <p:spPr bwMode="auto">
          <a:xfrm flipH="1">
            <a:off x="8031379" y="3756979"/>
            <a:ext cx="2899277" cy="377020"/>
          </a:xfrm>
          <a:prstGeom prst="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kern="0" dirty="0">
                <a:solidFill>
                  <a:srgbClr val="7B68A1"/>
                </a:solidFill>
                <a:ea typeface="思源黑体 CN Normal" panose="020B0400000000000000" pitchFamily="34" charset="-122"/>
                <a:sym typeface="Arial" panose="020B0604020202020204"/>
              </a:rPr>
              <a:t>传输数据</a:t>
            </a:r>
            <a:endParaRPr lang="en-US" altLang="ko-KR" sz="2000" b="1" kern="0" dirty="0">
              <a:solidFill>
                <a:srgbClr val="7B68A1"/>
              </a:solidFill>
              <a:ea typeface="思源黑体 CN Normal" panose="020B0400000000000000" pitchFamily="34" charset="-122"/>
              <a:sym typeface="Arial" panose="020B0604020202020204"/>
            </a:endParaRPr>
          </a:p>
        </p:txBody>
      </p:sp>
      <p:sp>
        <p:nvSpPr>
          <p:cNvPr id="28" name="矩形 27"/>
          <p:cNvSpPr>
            <a:spLocks noChangeArrowheads="1"/>
          </p:cNvSpPr>
          <p:nvPr/>
        </p:nvSpPr>
        <p:spPr bwMode="auto">
          <a:xfrm>
            <a:off x="8044579" y="4236394"/>
            <a:ext cx="1960030" cy="201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400" b="1" kern="0" dirty="0">
                <a:solidFill>
                  <a:srgbClr val="7B68A1"/>
                </a:solidFill>
                <a:ea typeface="思源黑体 CN Normal" panose="020B0400000000000000" pitchFamily="34" charset="-122"/>
                <a:sym typeface="Arial" panose="020B0604020202020204"/>
              </a:rPr>
              <a:t>需要定义</a:t>
            </a:r>
            <a:r>
              <a:rPr lang="en-US" altLang="zh-CN" sz="1400" b="1" kern="0" dirty="0">
                <a:solidFill>
                  <a:srgbClr val="7B68A1"/>
                </a:solidFill>
                <a:ea typeface="思源黑体 CN Normal" panose="020B0400000000000000" pitchFamily="34" charset="-122"/>
              </a:rPr>
              <a:t>get/set</a:t>
            </a:r>
            <a:r>
              <a:rPr lang="zh-CN" altLang="en-US" sz="1400" b="1" kern="0" dirty="0">
                <a:solidFill>
                  <a:srgbClr val="7B68A1"/>
                </a:solidFill>
                <a:ea typeface="思源黑体 CN Normal" panose="020B0400000000000000" pitchFamily="34" charset="-122"/>
              </a:rPr>
              <a:t>方法、</a:t>
            </a:r>
            <a:r>
              <a:rPr lang="en-US" altLang="zh-CN" sz="1400" b="1" kern="0" dirty="0" err="1">
                <a:solidFill>
                  <a:srgbClr val="7B68A1"/>
                </a:solidFill>
                <a:ea typeface="思源黑体 CN Normal" panose="020B0400000000000000" pitchFamily="34" charset="-122"/>
              </a:rPr>
              <a:t>toString</a:t>
            </a:r>
            <a:r>
              <a:rPr lang="zh-CN" altLang="en-US" sz="1400" b="1" kern="0" dirty="0">
                <a:solidFill>
                  <a:srgbClr val="7B68A1"/>
                </a:solidFill>
                <a:ea typeface="思源黑体 CN Normal" panose="020B0400000000000000" pitchFamily="34" charset="-122"/>
              </a:rPr>
              <a:t>方法以及有参无参构造函数来实现在数据访问层和数据库之间传输数据，以及在服务层和控制层之间传输数据这样实现了数据的封装</a:t>
            </a:r>
            <a:endParaRPr lang="zh-CN" altLang="en-US" sz="1400" b="1" kern="0" dirty="0">
              <a:solidFill>
                <a:srgbClr val="7B68A1"/>
              </a:solidFill>
              <a:ea typeface="思源黑体 CN Normal" panose="020B0400000000000000"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725162"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3.2 </a:t>
            </a:r>
            <a:r>
              <a:rPr lang="zh-CN" altLang="en-US" sz="2800" b="1" dirty="0">
                <a:solidFill>
                  <a:srgbClr val="7B68A1"/>
                </a:solidFill>
                <a:latin typeface="思源黑体 CN Normal" panose="020B0400000000000000" pitchFamily="34" charset="-122"/>
                <a:ea typeface="思源黑体 CN Normal" panose="020B0400000000000000" pitchFamily="34" charset="-122"/>
              </a:rPr>
              <a:t>处理</a:t>
            </a:r>
            <a:r>
              <a:rPr lang="en-US" altLang="zh-CN" sz="2800" b="1" dirty="0">
                <a:solidFill>
                  <a:srgbClr val="7B68A1"/>
                </a:solidFill>
                <a:latin typeface="思源黑体 CN Normal" panose="020B0400000000000000" pitchFamily="34" charset="-122"/>
                <a:ea typeface="思源黑体 CN Normal" panose="020B0400000000000000" pitchFamily="34" charset="-122"/>
              </a:rPr>
              <a:t>HTTP</a:t>
            </a:r>
            <a:r>
              <a:rPr lang="zh-CN" altLang="en-US" sz="2800" b="1" dirty="0">
                <a:solidFill>
                  <a:srgbClr val="7B68A1"/>
                </a:solidFill>
                <a:latin typeface="思源黑体 CN Normal" panose="020B0400000000000000" pitchFamily="34" charset="-122"/>
                <a:ea typeface="思源黑体 CN Normal" panose="020B0400000000000000" pitchFamily="34" charset="-122"/>
              </a:rPr>
              <a:t>请求</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574695" y="1018721"/>
            <a:ext cx="4350773" cy="458908"/>
          </a:xfrm>
          <a:prstGeom prst="rect">
            <a:avLst/>
          </a:prstGeom>
        </p:spPr>
        <p:txBody>
          <a:bodyPr wrap="square">
            <a:spAutoFit/>
          </a:bodyPr>
          <a:lstStyle/>
          <a:p>
            <a:pPr>
              <a:lnSpc>
                <a:spcPct val="150000"/>
              </a:lnSpc>
            </a:pPr>
            <a:r>
              <a:rPr lang="zh-CN" altLang="en-US" dirty="0">
                <a:solidFill>
                  <a:srgbClr val="7B68A1"/>
                </a:solidFill>
                <a:latin typeface="思源黑体 CN Normal" panose="020B0400000000000000" pitchFamily="34" charset="-122"/>
                <a:ea typeface="思源黑体 CN Normal" panose="020B0400000000000000" pitchFamily="34" charset="-122"/>
              </a:rPr>
              <a:t>控制层（</a:t>
            </a:r>
            <a:r>
              <a:rPr lang="en-US" altLang="zh-CN" dirty="0">
                <a:solidFill>
                  <a:srgbClr val="7B68A1"/>
                </a:solidFill>
                <a:latin typeface="思源黑体 CN Normal" panose="020B0400000000000000" pitchFamily="34" charset="-122"/>
                <a:ea typeface="思源黑体 CN Normal" panose="020B0400000000000000" pitchFamily="34" charset="-122"/>
              </a:rPr>
              <a:t>Controller</a:t>
            </a:r>
            <a:r>
              <a:rPr lang="zh-CN" altLang="en-US" dirty="0">
                <a:solidFill>
                  <a:srgbClr val="7B68A1"/>
                </a:solidFill>
                <a:latin typeface="思源黑体 CN Normal" panose="020B0400000000000000" pitchFamily="34" charset="-122"/>
                <a:ea typeface="思源黑体 CN Normal" panose="020B0400000000000000" pitchFamily="34" charset="-122"/>
              </a:rPr>
              <a:t>）</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sp>
        <p:nvSpPr>
          <p:cNvPr id="5" name="8 Forma libre"/>
          <p:cNvSpPr/>
          <p:nvPr/>
        </p:nvSpPr>
        <p:spPr bwMode="auto">
          <a:xfrm>
            <a:off x="3716906" y="3947981"/>
            <a:ext cx="1457408" cy="212949"/>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1" fmla="*/ 1212057 w 1212057"/>
              <a:gd name="connsiteY0-2" fmla="*/ 623888 h 623888"/>
              <a:gd name="connsiteX1-3" fmla="*/ 754857 w 1212057"/>
              <a:gd name="connsiteY1-4" fmla="*/ 111919 h 623888"/>
              <a:gd name="connsiteX2-5" fmla="*/ 76200 w 1212057"/>
              <a:gd name="connsiteY2-6" fmla="*/ 111919 h 623888"/>
              <a:gd name="connsiteX3-7" fmla="*/ 0 w 1212057"/>
              <a:gd name="connsiteY3-8" fmla="*/ 0 h 623888"/>
              <a:gd name="connsiteX0-9" fmla="*/ 1135857 w 1135857"/>
              <a:gd name="connsiteY0-10" fmla="*/ 511969 h 511969"/>
              <a:gd name="connsiteX1-11" fmla="*/ 678657 w 1135857"/>
              <a:gd name="connsiteY1-12" fmla="*/ 0 h 511969"/>
              <a:gd name="connsiteX2-13" fmla="*/ 0 w 1135857"/>
              <a:gd name="connsiteY2-14" fmla="*/ 0 h 511969"/>
              <a:gd name="connsiteX0-15" fmla="*/ 1135857 w 1135857"/>
              <a:gd name="connsiteY0-16" fmla="*/ 515488 h 515488"/>
              <a:gd name="connsiteX1-17" fmla="*/ 1071960 w 1135857"/>
              <a:gd name="connsiteY1-18" fmla="*/ 0 h 515488"/>
              <a:gd name="connsiteX2-19" fmla="*/ 0 w 1135857"/>
              <a:gd name="connsiteY2-20" fmla="*/ 3519 h 515488"/>
              <a:gd name="connsiteX0-21" fmla="*/ 516656 w 516656"/>
              <a:gd name="connsiteY0-22" fmla="*/ 515488 h 515488"/>
              <a:gd name="connsiteX1-23" fmla="*/ 452759 w 516656"/>
              <a:gd name="connsiteY1-24" fmla="*/ 0 h 515488"/>
              <a:gd name="connsiteX2-25" fmla="*/ 0 w 516656"/>
              <a:gd name="connsiteY2-26" fmla="*/ 320212 h 515488"/>
              <a:gd name="connsiteX0-27" fmla="*/ 465224 w 465224"/>
              <a:gd name="connsiteY0-28" fmla="*/ 515488 h 515488"/>
              <a:gd name="connsiteX1-29" fmla="*/ 401327 w 465224"/>
              <a:gd name="connsiteY1-30" fmla="*/ 0 h 515488"/>
              <a:gd name="connsiteX2-31" fmla="*/ 0 w 465224"/>
              <a:gd name="connsiteY2-32" fmla="*/ 28150 h 515488"/>
              <a:gd name="connsiteX0-33" fmla="*/ 502285 w 502285"/>
              <a:gd name="connsiteY0-34" fmla="*/ 515488 h 515488"/>
              <a:gd name="connsiteX1-35" fmla="*/ 438388 w 502285"/>
              <a:gd name="connsiteY1-36" fmla="*/ 0 h 515488"/>
              <a:gd name="connsiteX2-37" fmla="*/ 0 w 502285"/>
              <a:gd name="connsiteY2-38" fmla="*/ 439 h 515488"/>
              <a:gd name="connsiteX0-39" fmla="*/ 502285 w 502285"/>
              <a:gd name="connsiteY0-40" fmla="*/ 593342 h 593342"/>
              <a:gd name="connsiteX1-41" fmla="*/ 438766 w 502285"/>
              <a:gd name="connsiteY1-42" fmla="*/ 0 h 593342"/>
              <a:gd name="connsiteX2-43" fmla="*/ 0 w 502285"/>
              <a:gd name="connsiteY2-44" fmla="*/ 78293 h 593342"/>
              <a:gd name="connsiteX0-45" fmla="*/ 502285 w 502285"/>
              <a:gd name="connsiteY0-46" fmla="*/ 515488 h 515488"/>
              <a:gd name="connsiteX1-47" fmla="*/ 436119 w 502285"/>
              <a:gd name="connsiteY1-48" fmla="*/ 0 h 515488"/>
              <a:gd name="connsiteX2-49" fmla="*/ 0 w 502285"/>
              <a:gd name="connsiteY2-50" fmla="*/ 439 h 515488"/>
            </a:gdLst>
            <a:ahLst/>
            <a:cxnLst>
              <a:cxn ang="0">
                <a:pos x="connsiteX0-1" y="connsiteY0-2"/>
              </a:cxn>
              <a:cxn ang="0">
                <a:pos x="connsiteX1-3" y="connsiteY1-4"/>
              </a:cxn>
              <a:cxn ang="0">
                <a:pos x="connsiteX2-5" y="connsiteY2-6"/>
              </a:cxn>
            </a:cxnLst>
            <a:rect l="l" t="t" r="r" b="b"/>
            <a:pathLst>
              <a:path w="502285" h="515488">
                <a:moveTo>
                  <a:pt x="502285" y="515488"/>
                </a:moveTo>
                <a:lnTo>
                  <a:pt x="436119" y="0"/>
                </a:lnTo>
                <a:lnTo>
                  <a:pt x="0" y="439"/>
                </a:lnTo>
              </a:path>
            </a:pathLst>
          </a:custGeom>
          <a:noFill/>
          <a:ln w="12700" cap="rnd">
            <a:solidFill>
              <a:schemeClr val="tx1">
                <a:lumMod val="65000"/>
                <a:lumOff val="35000"/>
              </a:schemeClr>
            </a:solidFill>
            <a:bevel/>
            <a:headEnd w="med" len="sm"/>
            <a:tailEnd type="oval" w="med" len="med"/>
          </a:ln>
        </p:spPr>
        <p:txBody>
          <a:bodyPr lIns="90187" tIns="45090" rIns="90187" bIns="45090" rtlCol="0" anchor="ctr"/>
          <a:lstStyle/>
          <a:p>
            <a:pPr algn="ctr" defTabSz="901700"/>
            <a:endParaRPr lang="es-SV" sz="700">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7" name="8 Forma libre"/>
          <p:cNvSpPr/>
          <p:nvPr/>
        </p:nvSpPr>
        <p:spPr bwMode="auto">
          <a:xfrm flipH="1" flipV="1">
            <a:off x="7040110" y="4032013"/>
            <a:ext cx="1605333" cy="325599"/>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1" fmla="*/ 1212057 w 1212057"/>
              <a:gd name="connsiteY0-2" fmla="*/ 623888 h 623888"/>
              <a:gd name="connsiteX1-3" fmla="*/ 754857 w 1212057"/>
              <a:gd name="connsiteY1-4" fmla="*/ 111919 h 623888"/>
              <a:gd name="connsiteX2-5" fmla="*/ 76200 w 1212057"/>
              <a:gd name="connsiteY2-6" fmla="*/ 111919 h 623888"/>
              <a:gd name="connsiteX3-7" fmla="*/ 0 w 1212057"/>
              <a:gd name="connsiteY3-8" fmla="*/ 0 h 623888"/>
              <a:gd name="connsiteX0-9" fmla="*/ 1135857 w 1135857"/>
              <a:gd name="connsiteY0-10" fmla="*/ 511969 h 511969"/>
              <a:gd name="connsiteX1-11" fmla="*/ 678657 w 1135857"/>
              <a:gd name="connsiteY1-12" fmla="*/ 0 h 511969"/>
              <a:gd name="connsiteX2-13" fmla="*/ 0 w 1135857"/>
              <a:gd name="connsiteY2-14" fmla="*/ 0 h 511969"/>
              <a:gd name="connsiteX0-15" fmla="*/ 1135857 w 1135857"/>
              <a:gd name="connsiteY0-16" fmla="*/ 515488 h 515488"/>
              <a:gd name="connsiteX1-17" fmla="*/ 1071960 w 1135857"/>
              <a:gd name="connsiteY1-18" fmla="*/ 0 h 515488"/>
              <a:gd name="connsiteX2-19" fmla="*/ 0 w 1135857"/>
              <a:gd name="connsiteY2-20" fmla="*/ 3519 h 515488"/>
              <a:gd name="connsiteX0-21" fmla="*/ 516656 w 516656"/>
              <a:gd name="connsiteY0-22" fmla="*/ 515488 h 515488"/>
              <a:gd name="connsiteX1-23" fmla="*/ 452759 w 516656"/>
              <a:gd name="connsiteY1-24" fmla="*/ 0 h 515488"/>
              <a:gd name="connsiteX2-25" fmla="*/ 0 w 516656"/>
              <a:gd name="connsiteY2-26" fmla="*/ 320212 h 515488"/>
              <a:gd name="connsiteX0-27" fmla="*/ 465224 w 465224"/>
              <a:gd name="connsiteY0-28" fmla="*/ 515488 h 515488"/>
              <a:gd name="connsiteX1-29" fmla="*/ 401327 w 465224"/>
              <a:gd name="connsiteY1-30" fmla="*/ 0 h 515488"/>
              <a:gd name="connsiteX2-31" fmla="*/ 0 w 465224"/>
              <a:gd name="connsiteY2-32" fmla="*/ 28150 h 515488"/>
              <a:gd name="connsiteX0-33" fmla="*/ 502285 w 502285"/>
              <a:gd name="connsiteY0-34" fmla="*/ 515488 h 515488"/>
              <a:gd name="connsiteX1-35" fmla="*/ 438388 w 502285"/>
              <a:gd name="connsiteY1-36" fmla="*/ 0 h 515488"/>
              <a:gd name="connsiteX2-37" fmla="*/ 0 w 502285"/>
              <a:gd name="connsiteY2-38" fmla="*/ 439 h 515488"/>
              <a:gd name="connsiteX0-39" fmla="*/ 502285 w 502285"/>
              <a:gd name="connsiteY0-40" fmla="*/ 593342 h 593342"/>
              <a:gd name="connsiteX1-41" fmla="*/ 438766 w 502285"/>
              <a:gd name="connsiteY1-42" fmla="*/ 0 h 593342"/>
              <a:gd name="connsiteX2-43" fmla="*/ 0 w 502285"/>
              <a:gd name="connsiteY2-44" fmla="*/ 78293 h 593342"/>
              <a:gd name="connsiteX0-45" fmla="*/ 502285 w 502285"/>
              <a:gd name="connsiteY0-46" fmla="*/ 515488 h 515488"/>
              <a:gd name="connsiteX1-47" fmla="*/ 436119 w 502285"/>
              <a:gd name="connsiteY1-48" fmla="*/ 0 h 515488"/>
              <a:gd name="connsiteX2-49" fmla="*/ 0 w 502285"/>
              <a:gd name="connsiteY2-50" fmla="*/ 439 h 515488"/>
            </a:gdLst>
            <a:ahLst/>
            <a:cxnLst>
              <a:cxn ang="0">
                <a:pos x="connsiteX0-1" y="connsiteY0-2"/>
              </a:cxn>
              <a:cxn ang="0">
                <a:pos x="connsiteX1-3" y="connsiteY1-4"/>
              </a:cxn>
              <a:cxn ang="0">
                <a:pos x="connsiteX2-5" y="connsiteY2-6"/>
              </a:cxn>
            </a:cxnLst>
            <a:rect l="l" t="t" r="r" b="b"/>
            <a:pathLst>
              <a:path w="502285" h="515488">
                <a:moveTo>
                  <a:pt x="502285" y="515488"/>
                </a:moveTo>
                <a:lnTo>
                  <a:pt x="436119" y="0"/>
                </a:lnTo>
                <a:lnTo>
                  <a:pt x="0" y="439"/>
                </a:lnTo>
              </a:path>
            </a:pathLst>
          </a:custGeom>
          <a:noFill/>
          <a:ln w="12700" cap="rnd">
            <a:solidFill>
              <a:schemeClr val="tx1">
                <a:lumMod val="65000"/>
                <a:lumOff val="35000"/>
              </a:schemeClr>
            </a:solidFill>
            <a:bevel/>
            <a:headEnd w="med" len="sm"/>
            <a:tailEnd type="oval" w="med" len="med"/>
          </a:ln>
        </p:spPr>
        <p:txBody>
          <a:bodyPr lIns="90187" tIns="45090" rIns="90187" bIns="45090" rtlCol="0" anchor="ctr"/>
          <a:lstStyle/>
          <a:p>
            <a:pPr algn="ctr" defTabSz="901700"/>
            <a:endParaRPr lang="es-SV" sz="700">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grpSp>
        <p:nvGrpSpPr>
          <p:cNvPr id="8" name="111 Grupo"/>
          <p:cNvGrpSpPr>
            <a:grpSpLocks noChangeAspect="1"/>
          </p:cNvGrpSpPr>
          <p:nvPr/>
        </p:nvGrpSpPr>
        <p:grpSpPr>
          <a:xfrm>
            <a:off x="5109161" y="1464056"/>
            <a:ext cx="3073330" cy="3967361"/>
            <a:chOff x="4256581" y="7790451"/>
            <a:chExt cx="4731664" cy="6106524"/>
          </a:xfrm>
        </p:grpSpPr>
        <p:sp>
          <p:nvSpPr>
            <p:cNvPr id="9" name="112 Elipse"/>
            <p:cNvSpPr>
              <a:spLocks noChangeAspect="1"/>
            </p:cNvSpPr>
            <p:nvPr/>
          </p:nvSpPr>
          <p:spPr bwMode="auto">
            <a:xfrm>
              <a:off x="4256581" y="10809782"/>
              <a:ext cx="3087193" cy="3087193"/>
            </a:xfrm>
            <a:prstGeom prst="ellipse">
              <a:avLst/>
            </a:prstGeom>
            <a:solidFill>
              <a:srgbClr val="7B68A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0" name="176 Rectángulo"/>
            <p:cNvSpPr/>
            <p:nvPr/>
          </p:nvSpPr>
          <p:spPr bwMode="auto">
            <a:xfrm>
              <a:off x="4595247" y="7803898"/>
              <a:ext cx="3762940" cy="2070230"/>
            </a:xfrm>
            <a:custGeom>
              <a:avLst/>
              <a:gdLst/>
              <a:ahLst/>
              <a:cxnLst/>
              <a:rect l="l" t="t" r="r" b="b"/>
              <a:pathLst>
                <a:path w="3762940" h="2070230">
                  <a:moveTo>
                    <a:pt x="186657" y="0"/>
                  </a:moveTo>
                  <a:lnTo>
                    <a:pt x="2704746" y="0"/>
                  </a:lnTo>
                  <a:cubicBezTo>
                    <a:pt x="2807834" y="0"/>
                    <a:pt x="2891403" y="83569"/>
                    <a:pt x="2891403" y="186657"/>
                  </a:cubicBezTo>
                  <a:cubicBezTo>
                    <a:pt x="2891403" y="279380"/>
                    <a:pt x="2823794" y="356312"/>
                    <a:pt x="2735087" y="370256"/>
                  </a:cubicBezTo>
                  <a:lnTo>
                    <a:pt x="2735087" y="373314"/>
                  </a:lnTo>
                  <a:lnTo>
                    <a:pt x="2704746" y="373314"/>
                  </a:lnTo>
                  <a:lnTo>
                    <a:pt x="2598029" y="373314"/>
                  </a:lnTo>
                  <a:cubicBezTo>
                    <a:pt x="2500795" y="373314"/>
                    <a:pt x="2421972" y="452137"/>
                    <a:pt x="2421972" y="549371"/>
                  </a:cubicBezTo>
                  <a:cubicBezTo>
                    <a:pt x="2421972" y="646605"/>
                    <a:pt x="2500795" y="725428"/>
                    <a:pt x="2598029" y="725428"/>
                  </a:cubicBezTo>
                  <a:lnTo>
                    <a:pt x="2735087" y="725428"/>
                  </a:lnTo>
                  <a:lnTo>
                    <a:pt x="3576283" y="725428"/>
                  </a:lnTo>
                  <a:cubicBezTo>
                    <a:pt x="3679371" y="725428"/>
                    <a:pt x="3762940" y="808997"/>
                    <a:pt x="3762940" y="912085"/>
                  </a:cubicBezTo>
                  <a:cubicBezTo>
                    <a:pt x="3762940" y="1015173"/>
                    <a:pt x="3679371" y="1098742"/>
                    <a:pt x="3576283" y="1098742"/>
                  </a:cubicBezTo>
                  <a:lnTo>
                    <a:pt x="2106938" y="1098742"/>
                  </a:lnTo>
                  <a:lnTo>
                    <a:pt x="1937913" y="1098742"/>
                  </a:lnTo>
                  <a:cubicBezTo>
                    <a:pt x="1840679" y="1098742"/>
                    <a:pt x="1761856" y="1177566"/>
                    <a:pt x="1761855" y="1274799"/>
                  </a:cubicBezTo>
                  <a:cubicBezTo>
                    <a:pt x="1761856" y="1372033"/>
                    <a:pt x="1840679" y="1450857"/>
                    <a:pt x="1937913" y="1450857"/>
                  </a:cubicBezTo>
                  <a:lnTo>
                    <a:pt x="2085023" y="1450857"/>
                  </a:lnTo>
                  <a:lnTo>
                    <a:pt x="2106938" y="1450857"/>
                  </a:lnTo>
                  <a:lnTo>
                    <a:pt x="2106938" y="1453066"/>
                  </a:lnTo>
                  <a:cubicBezTo>
                    <a:pt x="2199755" y="1463040"/>
                    <a:pt x="2271680" y="1541877"/>
                    <a:pt x="2271680" y="1637514"/>
                  </a:cubicBezTo>
                  <a:cubicBezTo>
                    <a:pt x="2271680" y="1740602"/>
                    <a:pt x="2188111" y="1824171"/>
                    <a:pt x="2085023" y="1824171"/>
                  </a:cubicBezTo>
                  <a:lnTo>
                    <a:pt x="1535541" y="1824171"/>
                  </a:lnTo>
                  <a:cubicBezTo>
                    <a:pt x="1456016" y="1828206"/>
                    <a:pt x="1393454" y="1894521"/>
                    <a:pt x="1393454" y="1975447"/>
                  </a:cubicBezTo>
                  <a:cubicBezTo>
                    <a:pt x="1393454" y="2011874"/>
                    <a:pt x="1406130" y="2045340"/>
                    <a:pt x="1429109" y="2070230"/>
                  </a:cubicBezTo>
                  <a:lnTo>
                    <a:pt x="1003067" y="2070230"/>
                  </a:lnTo>
                  <a:cubicBezTo>
                    <a:pt x="1026046" y="2045340"/>
                    <a:pt x="1038722" y="2011873"/>
                    <a:pt x="1038722" y="1975446"/>
                  </a:cubicBezTo>
                  <a:cubicBezTo>
                    <a:pt x="1038722" y="1894604"/>
                    <a:pt x="976291" y="1828343"/>
                    <a:pt x="896864" y="1824171"/>
                  </a:cubicBezTo>
                  <a:lnTo>
                    <a:pt x="649832" y="1824171"/>
                  </a:lnTo>
                  <a:cubicBezTo>
                    <a:pt x="546744" y="1824171"/>
                    <a:pt x="463175" y="1740602"/>
                    <a:pt x="463175" y="1637514"/>
                  </a:cubicBezTo>
                  <a:cubicBezTo>
                    <a:pt x="463175" y="1534426"/>
                    <a:pt x="546744" y="1450857"/>
                    <a:pt x="649832" y="1450857"/>
                  </a:cubicBezTo>
                  <a:lnTo>
                    <a:pt x="1154695" y="1450857"/>
                  </a:lnTo>
                  <a:cubicBezTo>
                    <a:pt x="1251927" y="1450855"/>
                    <a:pt x="1330748" y="1372032"/>
                    <a:pt x="1330748" y="1274800"/>
                  </a:cubicBezTo>
                  <a:lnTo>
                    <a:pt x="1330749" y="1274800"/>
                  </a:lnTo>
                  <a:cubicBezTo>
                    <a:pt x="1330749" y="1177566"/>
                    <a:pt x="1251925" y="1098742"/>
                    <a:pt x="1154691" y="1098742"/>
                  </a:cubicBezTo>
                  <a:lnTo>
                    <a:pt x="1054452" y="1098742"/>
                  </a:lnTo>
                  <a:lnTo>
                    <a:pt x="1014298" y="1098742"/>
                  </a:lnTo>
                  <a:cubicBezTo>
                    <a:pt x="911210" y="1098742"/>
                    <a:pt x="827641" y="1015173"/>
                    <a:pt x="827641" y="912085"/>
                  </a:cubicBezTo>
                  <a:cubicBezTo>
                    <a:pt x="827641" y="808997"/>
                    <a:pt x="911210" y="725428"/>
                    <a:pt x="1014298" y="725428"/>
                  </a:cubicBezTo>
                  <a:lnTo>
                    <a:pt x="1075790" y="725428"/>
                  </a:lnTo>
                  <a:cubicBezTo>
                    <a:pt x="1173022" y="725426"/>
                    <a:pt x="1251842" y="646604"/>
                    <a:pt x="1251842" y="549372"/>
                  </a:cubicBezTo>
                  <a:lnTo>
                    <a:pt x="1251843" y="549372"/>
                  </a:lnTo>
                  <a:cubicBezTo>
                    <a:pt x="1251843" y="452138"/>
                    <a:pt x="1173020" y="373315"/>
                    <a:pt x="1075786" y="373315"/>
                  </a:cubicBezTo>
                  <a:lnTo>
                    <a:pt x="1054452" y="373315"/>
                  </a:lnTo>
                  <a:lnTo>
                    <a:pt x="1054452" y="373314"/>
                  </a:lnTo>
                  <a:lnTo>
                    <a:pt x="186657" y="373314"/>
                  </a:lnTo>
                  <a:cubicBezTo>
                    <a:pt x="83569" y="373314"/>
                    <a:pt x="0" y="289745"/>
                    <a:pt x="0" y="186657"/>
                  </a:cubicBezTo>
                  <a:cubicBezTo>
                    <a:pt x="0" y="83569"/>
                    <a:pt x="83569" y="0"/>
                    <a:pt x="186657" y="0"/>
                  </a:cubicBezTo>
                  <a:close/>
                </a:path>
              </a:pathLst>
            </a:custGeom>
            <a:solidFill>
              <a:srgbClr val="D0C9DD"/>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1" name="114 Elipse"/>
            <p:cNvSpPr>
              <a:spLocks noChangeAspect="1"/>
            </p:cNvSpPr>
            <p:nvPr/>
          </p:nvSpPr>
          <p:spPr bwMode="auto">
            <a:xfrm>
              <a:off x="7727527" y="7790451"/>
              <a:ext cx="407133" cy="407133"/>
            </a:xfrm>
            <a:prstGeom prst="ellipse">
              <a:avLst/>
            </a:prstGeom>
            <a:solidFill>
              <a:srgbClr val="D0C9DD"/>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2" name="115 Elipse"/>
            <p:cNvSpPr>
              <a:spLocks noChangeAspect="1"/>
            </p:cNvSpPr>
            <p:nvPr/>
          </p:nvSpPr>
          <p:spPr bwMode="auto">
            <a:xfrm>
              <a:off x="4717163" y="8343959"/>
              <a:ext cx="407133" cy="407133"/>
            </a:xfrm>
            <a:prstGeom prst="ellipse">
              <a:avLst/>
            </a:prstGeom>
            <a:solidFill>
              <a:srgbClr val="D0C9DD"/>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3" name="116 Elipse"/>
            <p:cNvSpPr>
              <a:spLocks noChangeAspect="1"/>
            </p:cNvSpPr>
            <p:nvPr/>
          </p:nvSpPr>
          <p:spPr bwMode="auto">
            <a:xfrm>
              <a:off x="4374700" y="9235226"/>
              <a:ext cx="299299" cy="299299"/>
            </a:xfrm>
            <a:prstGeom prst="ellipse">
              <a:avLst/>
            </a:prstGeom>
            <a:solidFill>
              <a:srgbClr val="FAD6D3"/>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4" name="117 Elipse"/>
            <p:cNvSpPr>
              <a:spLocks noChangeAspect="1"/>
            </p:cNvSpPr>
            <p:nvPr/>
          </p:nvSpPr>
          <p:spPr bwMode="auto">
            <a:xfrm>
              <a:off x="8688946" y="8935927"/>
              <a:ext cx="299299" cy="299299"/>
            </a:xfrm>
            <a:prstGeom prst="ellipse">
              <a:avLst/>
            </a:prstGeom>
            <a:solidFill>
              <a:srgbClr val="FAD6D3"/>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5" name="118 Elipse"/>
            <p:cNvSpPr>
              <a:spLocks noChangeAspect="1"/>
            </p:cNvSpPr>
            <p:nvPr/>
          </p:nvSpPr>
          <p:spPr bwMode="auto">
            <a:xfrm>
              <a:off x="7671639" y="9974158"/>
              <a:ext cx="418111" cy="418111"/>
            </a:xfrm>
            <a:prstGeom prst="ellipse">
              <a:avLst/>
            </a:prstGeom>
            <a:solidFill>
              <a:srgbClr val="D0C9DD"/>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6" name="119 Elipse"/>
            <p:cNvSpPr>
              <a:spLocks noChangeAspect="1"/>
            </p:cNvSpPr>
            <p:nvPr/>
          </p:nvSpPr>
          <p:spPr bwMode="auto">
            <a:xfrm>
              <a:off x="7946381" y="10860967"/>
              <a:ext cx="169970" cy="169970"/>
            </a:xfrm>
            <a:prstGeom prst="ellipse">
              <a:avLst/>
            </a:prstGeom>
            <a:solidFill>
              <a:srgbClr val="FAD6D3"/>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7" name="120 Elipse"/>
            <p:cNvSpPr>
              <a:spLocks noChangeAspect="1"/>
            </p:cNvSpPr>
            <p:nvPr/>
          </p:nvSpPr>
          <p:spPr bwMode="auto">
            <a:xfrm>
              <a:off x="7171672" y="10271352"/>
              <a:ext cx="241834" cy="241834"/>
            </a:xfrm>
            <a:prstGeom prst="ellipse">
              <a:avLst/>
            </a:prstGeom>
            <a:solidFill>
              <a:srgbClr val="FAD6D3"/>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8" name="121 Elipse"/>
            <p:cNvSpPr>
              <a:spLocks noChangeAspect="1"/>
            </p:cNvSpPr>
            <p:nvPr/>
          </p:nvSpPr>
          <p:spPr bwMode="auto">
            <a:xfrm>
              <a:off x="5296576" y="11314289"/>
              <a:ext cx="241834" cy="241834"/>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19" name="122 Elipse"/>
            <p:cNvSpPr>
              <a:spLocks noChangeAspect="1"/>
            </p:cNvSpPr>
            <p:nvPr/>
          </p:nvSpPr>
          <p:spPr bwMode="auto">
            <a:xfrm>
              <a:off x="5623199" y="10533963"/>
              <a:ext cx="169970" cy="169970"/>
            </a:xfrm>
            <a:prstGeom prst="ellipse">
              <a:avLst/>
            </a:prstGeom>
            <a:solidFill>
              <a:schemeClr val="accent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0" name="123 Elipse"/>
            <p:cNvSpPr>
              <a:spLocks noChangeAspect="1"/>
            </p:cNvSpPr>
            <p:nvPr/>
          </p:nvSpPr>
          <p:spPr bwMode="auto">
            <a:xfrm>
              <a:off x="5903716" y="11674329"/>
              <a:ext cx="169970" cy="169970"/>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1" name="124 Elipse"/>
            <p:cNvSpPr>
              <a:spLocks noChangeAspect="1"/>
            </p:cNvSpPr>
            <p:nvPr/>
          </p:nvSpPr>
          <p:spPr bwMode="auto">
            <a:xfrm>
              <a:off x="5059948" y="11931110"/>
              <a:ext cx="299299" cy="299299"/>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2" name="125 Rectángulo"/>
            <p:cNvSpPr/>
            <p:nvPr/>
          </p:nvSpPr>
          <p:spPr bwMode="auto">
            <a:xfrm>
              <a:off x="5442890" y="10182225"/>
              <a:ext cx="714575" cy="678742"/>
            </a:xfrm>
            <a:prstGeom prst="rect">
              <a:avLst/>
            </a:prstGeom>
            <a:solidFill>
              <a:srgbClr val="7B68A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3" name="126 Rectángulo"/>
            <p:cNvSpPr/>
            <p:nvPr/>
          </p:nvSpPr>
          <p:spPr bwMode="auto">
            <a:xfrm rot="2953758">
              <a:off x="6776264" y="10917079"/>
              <a:ext cx="451814" cy="429157"/>
            </a:xfrm>
            <a:prstGeom prst="rect">
              <a:avLst/>
            </a:prstGeom>
            <a:solidFill>
              <a:srgbClr val="7B68A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4" name="127 Acorde"/>
            <p:cNvSpPr>
              <a:spLocks noChangeAspect="1"/>
            </p:cNvSpPr>
            <p:nvPr/>
          </p:nvSpPr>
          <p:spPr bwMode="auto">
            <a:xfrm>
              <a:off x="4519479" y="11079688"/>
              <a:ext cx="2547380" cy="2547380"/>
            </a:xfrm>
            <a:prstGeom prst="chord">
              <a:avLst>
                <a:gd name="adj1" fmla="val 21530749"/>
                <a:gd name="adj2" fmla="val 10802399"/>
              </a:avLst>
            </a:prstGeom>
            <a:solidFill>
              <a:srgbClr val="D0C9DD"/>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5" name="128 Elipse"/>
            <p:cNvSpPr>
              <a:spLocks noChangeAspect="1"/>
            </p:cNvSpPr>
            <p:nvPr/>
          </p:nvSpPr>
          <p:spPr bwMode="auto">
            <a:xfrm>
              <a:off x="5806552" y="12203728"/>
              <a:ext cx="299299" cy="299299"/>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6" name="129 Elipse"/>
            <p:cNvSpPr>
              <a:spLocks noChangeAspect="1"/>
            </p:cNvSpPr>
            <p:nvPr/>
          </p:nvSpPr>
          <p:spPr bwMode="auto">
            <a:xfrm>
              <a:off x="6304543" y="12080759"/>
              <a:ext cx="545238" cy="545234"/>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7" name="130 Elipse"/>
            <p:cNvSpPr>
              <a:spLocks noChangeAspect="1"/>
            </p:cNvSpPr>
            <p:nvPr/>
          </p:nvSpPr>
          <p:spPr bwMode="auto">
            <a:xfrm>
              <a:off x="5319213" y="12608741"/>
              <a:ext cx="305704" cy="305704"/>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8" name="131 Elipse"/>
            <p:cNvSpPr>
              <a:spLocks noChangeAspect="1"/>
            </p:cNvSpPr>
            <p:nvPr/>
          </p:nvSpPr>
          <p:spPr bwMode="auto">
            <a:xfrm>
              <a:off x="4729227" y="12519759"/>
              <a:ext cx="241834" cy="241834"/>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29" name="132 Elipse"/>
            <p:cNvSpPr>
              <a:spLocks noChangeAspect="1"/>
            </p:cNvSpPr>
            <p:nvPr/>
          </p:nvSpPr>
          <p:spPr bwMode="auto">
            <a:xfrm>
              <a:off x="6424044" y="12998447"/>
              <a:ext cx="241834" cy="241834"/>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0" name="133 Elipse"/>
            <p:cNvSpPr>
              <a:spLocks noChangeAspect="1"/>
            </p:cNvSpPr>
            <p:nvPr/>
          </p:nvSpPr>
          <p:spPr bwMode="auto">
            <a:xfrm>
              <a:off x="5486046" y="13226044"/>
              <a:ext cx="156952" cy="156952"/>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1" name="134 Elipse"/>
            <p:cNvSpPr>
              <a:spLocks noChangeAspect="1"/>
            </p:cNvSpPr>
            <p:nvPr/>
          </p:nvSpPr>
          <p:spPr bwMode="auto">
            <a:xfrm>
              <a:off x="6602273" y="12603133"/>
              <a:ext cx="91787" cy="91787"/>
            </a:xfrm>
            <a:prstGeom prst="ellipse">
              <a:avLst/>
            </a:prstGeom>
            <a:solidFill>
              <a:schemeClr val="bg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2" name="135 Rectángulo"/>
            <p:cNvSpPr/>
            <p:nvPr/>
          </p:nvSpPr>
          <p:spPr bwMode="auto">
            <a:xfrm>
              <a:off x="5443833" y="10182225"/>
              <a:ext cx="714575" cy="92426"/>
            </a:xfrm>
            <a:prstGeom prst="rect">
              <a:avLst/>
            </a:prstGeom>
            <a:solidFill>
              <a:schemeClr val="tx1">
                <a:alpha val="15000"/>
              </a:schemeClr>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3" name="136 Rectángulo"/>
            <p:cNvSpPr/>
            <p:nvPr/>
          </p:nvSpPr>
          <p:spPr bwMode="auto">
            <a:xfrm rot="2953758">
              <a:off x="6906991" y="10975358"/>
              <a:ext cx="451814" cy="86657"/>
            </a:xfrm>
            <a:prstGeom prst="rect">
              <a:avLst/>
            </a:prstGeom>
            <a:solidFill>
              <a:schemeClr val="tx1">
                <a:alpha val="15000"/>
              </a:schemeClr>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4" name="137 Rectángulo"/>
            <p:cNvSpPr/>
            <p:nvPr/>
          </p:nvSpPr>
          <p:spPr bwMode="auto">
            <a:xfrm rot="2953758">
              <a:off x="6941212" y="10830521"/>
              <a:ext cx="594463" cy="194805"/>
            </a:xfrm>
            <a:prstGeom prst="rect">
              <a:avLst/>
            </a:prstGeom>
            <a:solidFill>
              <a:srgbClr val="7B68A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sp>
          <p:nvSpPr>
            <p:cNvPr id="35" name="138 Rectángulo"/>
            <p:cNvSpPr/>
            <p:nvPr/>
          </p:nvSpPr>
          <p:spPr bwMode="auto">
            <a:xfrm>
              <a:off x="5330085" y="9874128"/>
              <a:ext cx="940184" cy="308097"/>
            </a:xfrm>
            <a:prstGeom prst="rect">
              <a:avLst/>
            </a:prstGeom>
            <a:solidFill>
              <a:srgbClr val="7B68A1"/>
            </a:solidFill>
            <a:ln>
              <a:noFill/>
            </a:ln>
          </p:spPr>
          <p:txBody>
            <a:bodyPr lIns="0" tIns="0" rIns="0" bIns="0" rtlCol="0" anchor="ctr"/>
            <a:lstStyle/>
            <a:p>
              <a:pPr algn="ctr" defTabSz="901700"/>
              <a:endParaRPr lang="es-SV">
                <a:solidFill>
                  <a:srgbClr val="7B68A1"/>
                </a:solidFill>
                <a:latin typeface="思源黑体 CN Normal" panose="020B0400000000000000" pitchFamily="34" charset="-122"/>
                <a:ea typeface="思源黑体 CN Normal" panose="020B0400000000000000" pitchFamily="34" charset="-122"/>
                <a:sym typeface="Arial" panose="020B0604020202020204"/>
              </a:endParaRPr>
            </a:p>
          </p:txBody>
        </p:sp>
      </p:grpSp>
      <p:sp>
        <p:nvSpPr>
          <p:cNvPr id="46"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8751050" y="2944071"/>
            <a:ext cx="2450350" cy="1569660"/>
          </a:xfrm>
          <a:prstGeom prst="rect">
            <a:avLst/>
          </a:prstGeom>
        </p:spPr>
        <p:txBody>
          <a:bodyPr wrap="square">
            <a:spAutoFit/>
          </a:bodyPr>
          <a:lstStyle>
            <a:defPPr>
              <a:defRPr lang="zh-CN"/>
            </a:defPPr>
            <a:lvl1pPr algn="just">
              <a:defRPr sz="1600"/>
            </a:lvl1pPr>
          </a:lstStyle>
          <a:p>
            <a:pPr algn="l"/>
            <a:r>
              <a:rPr lang="zh-CN" altLang="en-US" dirty="0">
                <a:solidFill>
                  <a:srgbClr val="7B68A1"/>
                </a:solidFill>
                <a:latin typeface="思源黑体 CN Normal" panose="020B0400000000000000" pitchFamily="34" charset="-122"/>
                <a:ea typeface="思源黑体 CN Normal" panose="020B0400000000000000" pitchFamily="34" charset="-122"/>
                <a:sym typeface="+mn-lt"/>
              </a:rPr>
              <a:t>将接收到的客户端请求参数传递给</a:t>
            </a:r>
            <a:r>
              <a:rPr lang="en-US" altLang="zh-CN" dirty="0">
                <a:solidFill>
                  <a:srgbClr val="7B68A1"/>
                </a:solidFill>
                <a:latin typeface="思源黑体 CN Normal" panose="020B0400000000000000" pitchFamily="34" charset="-122"/>
                <a:ea typeface="思源黑体 CN Normal" panose="020B0400000000000000" pitchFamily="34" charset="-122"/>
                <a:sym typeface="+mn-lt"/>
              </a:rPr>
              <a:t>service</a:t>
            </a:r>
            <a:r>
              <a:rPr lang="zh-CN" altLang="en-US" dirty="0">
                <a:solidFill>
                  <a:srgbClr val="7B68A1"/>
                </a:solidFill>
                <a:latin typeface="思源黑体 CN Normal" panose="020B0400000000000000" pitchFamily="34" charset="-122"/>
                <a:ea typeface="思源黑体 CN Normal" panose="020B0400000000000000" pitchFamily="34" charset="-122"/>
                <a:sym typeface="+mn-lt"/>
              </a:rPr>
              <a:t>层进行处理，当然也接收</a:t>
            </a:r>
            <a:r>
              <a:rPr lang="en-US" altLang="zh-CN" dirty="0">
                <a:solidFill>
                  <a:srgbClr val="7B68A1"/>
                </a:solidFill>
                <a:latin typeface="思源黑体 CN Normal" panose="020B0400000000000000" pitchFamily="34" charset="-122"/>
                <a:ea typeface="思源黑体 CN Normal" panose="020B0400000000000000" pitchFamily="34" charset="-122"/>
                <a:sym typeface="+mn-lt"/>
              </a:rPr>
              <a:t>service</a:t>
            </a:r>
            <a:r>
              <a:rPr lang="zh-CN" altLang="en-US" dirty="0">
                <a:solidFill>
                  <a:srgbClr val="7B68A1"/>
                </a:solidFill>
                <a:latin typeface="思源黑体 CN Normal" panose="020B0400000000000000" pitchFamily="34" charset="-122"/>
                <a:ea typeface="思源黑体 CN Normal" panose="020B0400000000000000" pitchFamily="34" charset="-122"/>
                <a:sym typeface="+mn-lt"/>
              </a:rPr>
              <a:t>层返回的数据，最后返回具体的页面和数据到客户端</a:t>
            </a:r>
            <a:endParaRPr lang="en-GB" altLang="zh-CN" dirty="0">
              <a:solidFill>
                <a:srgbClr val="7B68A1"/>
              </a:solidFill>
              <a:latin typeface="思源黑体 CN Normal" panose="020B0400000000000000" pitchFamily="34" charset="-122"/>
              <a:ea typeface="思源黑体 CN Normal" panose="020B0400000000000000" pitchFamily="34" charset="-122"/>
              <a:sym typeface="+mn-lt"/>
            </a:endParaRPr>
          </a:p>
        </p:txBody>
      </p:sp>
      <p:sp>
        <p:nvSpPr>
          <p:cNvPr id="47" name="文本框 46"/>
          <p:cNvSpPr txBox="1"/>
          <p:nvPr/>
        </p:nvSpPr>
        <p:spPr>
          <a:xfrm>
            <a:off x="8751048" y="2387638"/>
            <a:ext cx="2450349" cy="461665"/>
          </a:xfrm>
          <a:prstGeom prst="rect">
            <a:avLst/>
          </a:prstGeom>
          <a:noFill/>
        </p:spPr>
        <p:txBody>
          <a:bodyPr wrap="squar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调用</a:t>
            </a:r>
            <a:r>
              <a:rPr lang="en-US" altLang="zh-CN" sz="2400" dirty="0">
                <a:solidFill>
                  <a:srgbClr val="7B68A1"/>
                </a:solidFill>
                <a:latin typeface="思源黑体 CN Normal" panose="020B0400000000000000" pitchFamily="34" charset="-122"/>
                <a:ea typeface="思源黑体 CN Normal" panose="020B0400000000000000" pitchFamily="34" charset="-122"/>
                <a:sym typeface="+mn-lt"/>
              </a:rPr>
              <a:t>service</a:t>
            </a:r>
            <a:r>
              <a:rPr lang="zh-CN" altLang="en-US"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层：</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48"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1640541" y="3561887"/>
            <a:ext cx="1907899" cy="1815882"/>
          </a:xfrm>
          <a:prstGeom prst="rect">
            <a:avLst/>
          </a:prstGeom>
        </p:spPr>
        <p:txBody>
          <a:bodyPr wrap="square">
            <a:spAutoFit/>
          </a:bodyPr>
          <a:lstStyle>
            <a:defPPr>
              <a:defRPr lang="zh-CN"/>
            </a:defPPr>
            <a:lvl1pPr algn="just">
              <a:defRPr sz="1600"/>
            </a:lvl1pPr>
          </a:lstStyle>
          <a:p>
            <a:pPr algn="l"/>
            <a:r>
              <a:rPr lang="zh-CN" altLang="en-US" dirty="0">
                <a:solidFill>
                  <a:srgbClr val="7B68A1"/>
                </a:solidFill>
                <a:ea typeface="思源黑体 CN Normal" panose="020B0400000000000000" pitchFamily="34" charset="-122"/>
              </a:rPr>
              <a:t>控制层接收来自客户端的</a:t>
            </a:r>
            <a:r>
              <a:rPr lang="en-US" altLang="zh-CN" dirty="0">
                <a:solidFill>
                  <a:srgbClr val="7B68A1"/>
                </a:solidFill>
                <a:ea typeface="思源黑体 CN Normal" panose="020B0400000000000000" pitchFamily="34" charset="-122"/>
              </a:rPr>
              <a:t>HTTP</a:t>
            </a:r>
            <a:r>
              <a:rPr lang="zh-CN" altLang="en-US" dirty="0">
                <a:solidFill>
                  <a:srgbClr val="7B68A1"/>
                </a:solidFill>
                <a:ea typeface="思源黑体 CN Normal" panose="020B0400000000000000" pitchFamily="34" charset="-122"/>
              </a:rPr>
              <a:t>请求，并根据请求路径和方法将请求映射到相应的处理方法，它是应用程序的入口点</a:t>
            </a:r>
            <a:endParaRPr lang="en-GB" altLang="zh-CN" dirty="0">
              <a:solidFill>
                <a:srgbClr val="7B68A1"/>
              </a:solidFill>
              <a:ea typeface="思源黑体 CN Normal" panose="020B0400000000000000" pitchFamily="34" charset="-122"/>
              <a:sym typeface="+mn-lt"/>
            </a:endParaRPr>
          </a:p>
        </p:txBody>
      </p:sp>
      <p:sp>
        <p:nvSpPr>
          <p:cNvPr id="49" name="文本框 48"/>
          <p:cNvSpPr txBox="1"/>
          <p:nvPr/>
        </p:nvSpPr>
        <p:spPr>
          <a:xfrm>
            <a:off x="1595003" y="3082273"/>
            <a:ext cx="1949488" cy="461665"/>
          </a:xfrm>
          <a:prstGeom prst="rect">
            <a:avLst/>
          </a:prstGeom>
          <a:noFill/>
        </p:spPr>
        <p:txBody>
          <a:bodyPr wrap="square" rtlCol="0">
            <a:spAutoFit/>
          </a:bodyPr>
          <a:lstStyle/>
          <a:p>
            <a:pPr algn="r"/>
            <a:r>
              <a:rPr lang="zh-CN" altLang="en-US"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接收请求：</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4079940"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1.1</a:t>
            </a:r>
            <a:r>
              <a:rPr lang="zh-CN" altLang="en-US" sz="2800" b="1" dirty="0">
                <a:solidFill>
                  <a:srgbClr val="7B68A1"/>
                </a:solidFill>
                <a:latin typeface="思源黑体 CN Normal" panose="020B0400000000000000" pitchFamily="34" charset="-122"/>
                <a:ea typeface="思源黑体 CN Normal" panose="020B0400000000000000" pitchFamily="34" charset="-122"/>
              </a:rPr>
              <a:t> 项目概述</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2964180" y="1148080"/>
            <a:ext cx="8642350" cy="2390775"/>
          </a:xfrm>
          <a:prstGeom prst="rect">
            <a:avLst/>
          </a:prstGeom>
          <a:solidFill>
            <a:srgbClr val="7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思源黑体 CN Normal" panose="020B0400000000000000" pitchFamily="34" charset="-122"/>
              <a:ea typeface="思源黑体 CN Normal" panose="020B0400000000000000" pitchFamily="34" charset="-122"/>
            </a:endParaRPr>
          </a:p>
        </p:txBody>
      </p:sp>
      <p:sp>
        <p:nvSpPr>
          <p:cNvPr id="25" name="Rectangle 23"/>
          <p:cNvSpPr/>
          <p:nvPr/>
        </p:nvSpPr>
        <p:spPr>
          <a:xfrm>
            <a:off x="3213379" y="1718313"/>
            <a:ext cx="5113211" cy="2030095"/>
          </a:xfrm>
          <a:prstGeom prst="rect">
            <a:avLst/>
          </a:prstGeom>
        </p:spPr>
        <p:txBody>
          <a:bodyPr wrap="square">
            <a:spAutoFit/>
          </a:bodyPr>
          <a:lstStyle/>
          <a:p>
            <a:pPr>
              <a:lnSpc>
                <a:spcPct val="150000"/>
              </a:lnSpc>
              <a:defRPr/>
            </a:pPr>
            <a:r>
              <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rPr>
              <a:t>初步构想：</a:t>
            </a: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a:p>
            <a:pPr>
              <a:lnSpc>
                <a:spcPct val="150000"/>
              </a:lnSpc>
              <a:defRPr/>
            </a:pPr>
            <a:r>
              <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rPr>
              <a:t>用户：求职者、企业、管理员</a:t>
            </a: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a:p>
            <a:pPr>
              <a:lnSpc>
                <a:spcPct val="150000"/>
              </a:lnSpc>
              <a:defRPr/>
            </a:pPr>
            <a:r>
              <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rPr>
              <a:t>开发技术划分：前后端分离</a:t>
            </a: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a:p>
            <a:pPr>
              <a:lnSpc>
                <a:spcPct val="150000"/>
              </a:lnSpc>
              <a:defRPr/>
            </a:pPr>
            <a:r>
              <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rPr>
              <a:t>页面类型划分：前后台分离</a:t>
            </a: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a:p>
            <a:pPr>
              <a:lnSpc>
                <a:spcPct val="150000"/>
              </a:lnSpc>
              <a:defRPr/>
            </a:pPr>
            <a:r>
              <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rPr>
              <a:t>目前大致完成后台的开发</a:t>
            </a: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a:p>
            <a:pPr>
              <a:lnSpc>
                <a:spcPct val="150000"/>
              </a:lnSpc>
              <a:defRPr/>
            </a:pPr>
            <a:endParaRPr lang="zh-CN" altLang="en-US" sz="1400" noProof="1">
              <a:solidFill>
                <a:schemeClr val="bg1"/>
              </a:solidFill>
              <a:latin typeface="思源黑体 CN Normal" panose="020B0400000000000000" pitchFamily="34" charset="-122"/>
              <a:ea typeface="思源黑体 CN Normal" panose="020B0400000000000000" pitchFamily="34" charset="-122"/>
              <a:cs typeface="Open Sans" panose="020B0606030504020204" pitchFamily="34" charset="0"/>
            </a:endParaRPr>
          </a:p>
        </p:txBody>
      </p:sp>
      <p:sp>
        <p:nvSpPr>
          <p:cNvPr id="26" name="文本框 25"/>
          <p:cNvSpPr txBox="1"/>
          <p:nvPr/>
        </p:nvSpPr>
        <p:spPr>
          <a:xfrm>
            <a:off x="3213100" y="1196340"/>
            <a:ext cx="4617720" cy="521970"/>
          </a:xfrm>
          <a:prstGeom prst="rect">
            <a:avLst/>
          </a:prstGeom>
          <a:noFill/>
        </p:spPr>
        <p:txBody>
          <a:bodyPr wrap="square" rtlCol="0">
            <a:spAutoFit/>
          </a:bodyPr>
          <a:lstStyle/>
          <a:p>
            <a:r>
              <a:rPr lang="zh-CN" altLang="en-US" sz="2800" b="1" dirty="0">
                <a:solidFill>
                  <a:schemeClr val="bg1"/>
                </a:solidFill>
                <a:latin typeface="思源黑体 CN Normal" panose="020B0400000000000000" pitchFamily="34" charset="-122"/>
                <a:ea typeface="思源黑体 CN Normal" panose="020B0400000000000000" pitchFamily="34" charset="-122"/>
              </a:rPr>
              <a:t>在线简历投递系统</a:t>
            </a:r>
            <a:endParaRPr lang="zh-CN" altLang="en-US" sz="2800" b="1" dirty="0">
              <a:solidFill>
                <a:schemeClr val="bg1"/>
              </a:solidFill>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pic>
        <p:nvPicPr>
          <p:cNvPr id="6" name="图片 5" descr="ad20e22c0ca64b6aa4c8a002e868ee4f"/>
          <p:cNvPicPr>
            <a:picLocks noChangeAspect="1"/>
          </p:cNvPicPr>
          <p:nvPr/>
        </p:nvPicPr>
        <p:blipFill>
          <a:blip r:embed="rId2"/>
          <a:stretch>
            <a:fillRect/>
          </a:stretch>
        </p:blipFill>
        <p:spPr>
          <a:xfrm>
            <a:off x="574675" y="1148080"/>
            <a:ext cx="2389505" cy="2389505"/>
          </a:xfrm>
          <a:prstGeom prst="rect">
            <a:avLst/>
          </a:prstGeom>
        </p:spPr>
      </p:pic>
      <p:sp>
        <p:nvSpPr>
          <p:cNvPr id="7" name="文本框 6"/>
          <p:cNvSpPr txBox="1"/>
          <p:nvPr/>
        </p:nvSpPr>
        <p:spPr>
          <a:xfrm>
            <a:off x="780415" y="3665855"/>
            <a:ext cx="9252585" cy="2584450"/>
          </a:xfrm>
          <a:prstGeom prst="rect">
            <a:avLst/>
          </a:prstGeom>
          <a:noFill/>
        </p:spPr>
        <p:txBody>
          <a:bodyPr wrap="square" rtlCol="0">
            <a:spAutoFit/>
          </a:bodyPr>
          <a:lstStyle/>
          <a:p>
            <a:r>
              <a:rPr lang="zh-CN" altLang="en-US"/>
              <a:t>后台大致已开发的一些功能：</a:t>
            </a:r>
            <a:endParaRPr lang="zh-CN" altLang="en-US"/>
          </a:p>
          <a:p>
            <a:r>
              <a:rPr lang="zh-CN" altLang="en-US"/>
              <a:t>企业：发布招聘信息、审核收到的应聘信息、个人信息管理</a:t>
            </a:r>
            <a:endParaRPr lang="zh-CN" altLang="en-US"/>
          </a:p>
          <a:p>
            <a:r>
              <a:rPr lang="zh-CN" altLang="en-US"/>
              <a:t>求职者：根据招聘信息投递简历和应聘信息、管理自己的应聘信息、简历辅助生成</a:t>
            </a:r>
            <a:endParaRPr lang="zh-CN" altLang="en-US"/>
          </a:p>
          <a:p>
            <a:r>
              <a:rPr lang="zh-CN" altLang="en-US"/>
              <a:t>管理员：基础配置的管理、用户和招应聘信息的管理</a:t>
            </a:r>
            <a:endParaRPr lang="zh-CN" altLang="en-US"/>
          </a:p>
          <a:p>
            <a:endParaRPr lang="zh-CN" altLang="en-US"/>
          </a:p>
          <a:p>
            <a:r>
              <a:rPr lang="zh-CN" altLang="en-US"/>
              <a:t>前台目前只是有构想，但是没有具体实现</a:t>
            </a:r>
            <a:endParaRPr lang="zh-CN" altLang="en-US"/>
          </a:p>
          <a:p>
            <a:endParaRPr lang="zh-CN" altLang="en-US"/>
          </a:p>
          <a:p>
            <a:endParaRPr lang="zh-CN" altLang="en-US"/>
          </a:p>
          <a:p>
            <a:r>
              <a:rPr lang="en-US" altLang="zh-CN"/>
              <a:t>github</a:t>
            </a:r>
            <a:r>
              <a:rPr lang="zh-CN" altLang="en-US"/>
              <a:t>仓库链接：https://github.com/karry06/Software-Engineering-Projects</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îŝḷîḓé-Oval 63"/>
          <p:cNvSpPr/>
          <p:nvPr/>
        </p:nvSpPr>
        <p:spPr bwMode="auto">
          <a:xfrm>
            <a:off x="3018594" y="2146176"/>
            <a:ext cx="1274654" cy="1274654"/>
          </a:xfrm>
          <a:prstGeom prst="ellipse">
            <a:avLst/>
          </a:prstGeom>
          <a:solidFill>
            <a:srgbClr val="7B68A1"/>
          </a:solidFill>
          <a:ln w="9525">
            <a:noFill/>
            <a:round/>
          </a:ln>
        </p:spPr>
        <p:txBody>
          <a:bodyPr anchor="t"/>
          <a:lstStyle/>
          <a:p>
            <a:pPr algn="ctr"/>
            <a:endParaRPr>
              <a:latin typeface="思源黑体 CN Normal" panose="020B0400000000000000" pitchFamily="34" charset="-122"/>
              <a:ea typeface="思源黑体 CN Normal" panose="020B0400000000000000" pitchFamily="34" charset="-122"/>
            </a:endParaRPr>
          </a:p>
        </p:txBody>
      </p:sp>
      <p:sp>
        <p:nvSpPr>
          <p:cNvPr id="9" name="îŝḷîḓé-Rectangle 31"/>
          <p:cNvSpPr/>
          <p:nvPr/>
        </p:nvSpPr>
        <p:spPr>
          <a:xfrm>
            <a:off x="2627021" y="3538396"/>
            <a:ext cx="2052713" cy="246221"/>
          </a:xfrm>
          <a:prstGeom prst="rect">
            <a:avLst/>
          </a:prstGeom>
        </p:spPr>
        <p:txBody>
          <a:bodyPr wrap="none" lIns="144000" tIns="0" rIns="144000" bIns="0" anchor="t">
            <a:noAutofit/>
          </a:bodyPr>
          <a:lstStyle/>
          <a:p>
            <a:pPr algn="ctr"/>
            <a:r>
              <a:rPr lang="zh-CN" altLang="en-US" sz="2000" b="1" dirty="0">
                <a:solidFill>
                  <a:srgbClr val="7B68A1"/>
                </a:solidFill>
                <a:latin typeface="思源黑体 CN Normal" panose="020B0400000000000000" pitchFamily="34" charset="-122"/>
                <a:ea typeface="思源黑体 CN Normal" panose="020B0400000000000000" pitchFamily="34" charset="-122"/>
              </a:rPr>
              <a:t>处理业务逻辑</a:t>
            </a:r>
            <a:endParaRPr lang="zh-CN" altLang="en-US" sz="20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0" name="îŝḷîḓé-Rectangle 32"/>
          <p:cNvSpPr/>
          <p:nvPr/>
        </p:nvSpPr>
        <p:spPr>
          <a:xfrm>
            <a:off x="2763476" y="3827726"/>
            <a:ext cx="1928841" cy="1472747"/>
          </a:xfrm>
          <a:prstGeom prst="rect">
            <a:avLst/>
          </a:prstGeom>
        </p:spPr>
        <p:txBody>
          <a:bodyPr wrap="square" lIns="144000" tIns="0" rIns="144000" bIns="0" anchor="t">
            <a:noAutofit/>
          </a:bodyPr>
          <a:lstStyle/>
          <a:p>
            <a:pPr>
              <a:lnSpc>
                <a:spcPct val="120000"/>
              </a:lnSpc>
            </a:pPr>
            <a:r>
              <a:rPr lang="en-US" altLang="zh-CN" sz="1600" dirty="0">
                <a:solidFill>
                  <a:schemeClr val="dk1">
                    <a:lumMod val="100000"/>
                  </a:schemeClr>
                </a:solidFill>
                <a:ea typeface="思源黑体 CN Normal" panose="020B0400000000000000" pitchFamily="34" charset="-122"/>
              </a:rPr>
              <a:t>service</a:t>
            </a:r>
            <a:r>
              <a:rPr lang="zh-CN" altLang="en-US" sz="1600" dirty="0">
                <a:solidFill>
                  <a:schemeClr val="dk1">
                    <a:lumMod val="100000"/>
                  </a:schemeClr>
                </a:solidFill>
                <a:ea typeface="思源黑体 CN Normal" panose="020B0400000000000000" pitchFamily="34" charset="-122"/>
              </a:rPr>
              <a:t>层叫业务逻辑层，负责执行业务规则、数据验证、数据处理等操作</a:t>
            </a:r>
            <a:endParaRPr lang="zh-CN" altLang="en-US" sz="1600" dirty="0">
              <a:solidFill>
                <a:schemeClr val="dk1">
                  <a:lumMod val="100000"/>
                </a:schemeClr>
              </a:solidFill>
              <a:ea typeface="思源黑体 CN Normal" panose="020B0400000000000000" pitchFamily="34" charset="-122"/>
            </a:endParaRPr>
          </a:p>
        </p:txBody>
      </p:sp>
      <p:sp>
        <p:nvSpPr>
          <p:cNvPr id="20" name="îŝḷîḓé-Oval 50"/>
          <p:cNvSpPr/>
          <p:nvPr/>
        </p:nvSpPr>
        <p:spPr bwMode="auto">
          <a:xfrm>
            <a:off x="7351003" y="2155141"/>
            <a:ext cx="1274654" cy="1274654"/>
          </a:xfrm>
          <a:prstGeom prst="ellipse">
            <a:avLst/>
          </a:prstGeom>
          <a:solidFill>
            <a:srgbClr val="D0C9DD"/>
          </a:solidFill>
          <a:ln w="9525">
            <a:noFill/>
            <a:round/>
          </a:ln>
        </p:spPr>
        <p:txBody>
          <a:bodyPr anchor="t"/>
          <a:lstStyle/>
          <a:p>
            <a:pPr algn="ctr"/>
            <a:endParaRPr>
              <a:latin typeface="思源黑体 CN Normal" panose="020B0400000000000000" pitchFamily="34" charset="-122"/>
              <a:ea typeface="思源黑体 CN Normal" panose="020B0400000000000000" pitchFamily="34" charset="-122"/>
            </a:endParaRPr>
          </a:p>
        </p:txBody>
      </p:sp>
      <p:grpSp>
        <p:nvGrpSpPr>
          <p:cNvPr id="21" name="Group 51"/>
          <p:cNvGrpSpPr/>
          <p:nvPr/>
        </p:nvGrpSpPr>
        <p:grpSpPr bwMode="auto">
          <a:xfrm>
            <a:off x="7764522" y="2562037"/>
            <a:ext cx="447614" cy="447611"/>
            <a:chOff x="0" y="0"/>
            <a:chExt cx="576" cy="576"/>
          </a:xfrm>
          <a:solidFill>
            <a:srgbClr val="FFFFFF"/>
          </a:solidFill>
        </p:grpSpPr>
        <p:sp>
          <p:nvSpPr>
            <p:cNvPr id="22" name="îŝḷîḓé-Freeform: Shape 52"/>
            <p:cNvSpPr/>
            <p:nvPr/>
          </p:nvSpPr>
          <p:spPr bwMode="auto">
            <a:xfrm>
              <a:off x="0" y="0"/>
              <a:ext cx="280" cy="2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704" y="21499"/>
                  </a:moveTo>
                  <a:lnTo>
                    <a:pt x="21469" y="14723"/>
                  </a:lnTo>
                  <a:lnTo>
                    <a:pt x="14173" y="7408"/>
                  </a:lnTo>
                  <a:lnTo>
                    <a:pt x="21600" y="0"/>
                  </a:lnTo>
                  <a:lnTo>
                    <a:pt x="17" y="0"/>
                  </a:lnTo>
                  <a:lnTo>
                    <a:pt x="0" y="21600"/>
                  </a:lnTo>
                  <a:lnTo>
                    <a:pt x="7378" y="14158"/>
                  </a:lnTo>
                  <a:lnTo>
                    <a:pt x="14704" y="21499"/>
                  </a:lnTo>
                  <a:close/>
                  <a:moveTo>
                    <a:pt x="14704" y="21499"/>
                  </a:moveTo>
                </a:path>
              </a:pathLst>
            </a:custGeom>
            <a:grpFill/>
            <a:ln>
              <a:noFill/>
            </a:ln>
          </p:spPr>
          <p:txBody>
            <a:bodyPr anchor="t"/>
            <a:lstStyle/>
            <a:p>
              <a:pPr algn="ctr"/>
              <a:endParaRPr>
                <a:latin typeface="思源黑体 CN Normal" panose="020B0400000000000000" pitchFamily="34" charset="-122"/>
                <a:ea typeface="思源黑体 CN Normal" panose="020B0400000000000000" pitchFamily="34" charset="-122"/>
              </a:endParaRPr>
            </a:p>
          </p:txBody>
        </p:sp>
        <p:sp>
          <p:nvSpPr>
            <p:cNvPr id="23" name="îŝḷîḓé-Freeform: Shape 53"/>
            <p:cNvSpPr/>
            <p:nvPr/>
          </p:nvSpPr>
          <p:spPr bwMode="auto">
            <a:xfrm>
              <a:off x="296" y="296"/>
              <a:ext cx="280" cy="2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222" y="7443"/>
                  </a:moveTo>
                  <a:lnTo>
                    <a:pt x="6896" y="100"/>
                  </a:lnTo>
                  <a:lnTo>
                    <a:pt x="132" y="6878"/>
                  </a:lnTo>
                  <a:lnTo>
                    <a:pt x="7428" y="14193"/>
                  </a:lnTo>
                  <a:lnTo>
                    <a:pt x="0" y="21600"/>
                  </a:lnTo>
                  <a:lnTo>
                    <a:pt x="21585" y="21600"/>
                  </a:lnTo>
                  <a:lnTo>
                    <a:pt x="21600" y="0"/>
                  </a:lnTo>
                  <a:lnTo>
                    <a:pt x="14222" y="7443"/>
                  </a:lnTo>
                  <a:close/>
                  <a:moveTo>
                    <a:pt x="14222" y="7443"/>
                  </a:moveTo>
                </a:path>
              </a:pathLst>
            </a:custGeom>
            <a:grpFill/>
            <a:ln>
              <a:noFill/>
            </a:ln>
          </p:spPr>
          <p:txBody>
            <a:bodyPr anchor="t"/>
            <a:lstStyle/>
            <a:p>
              <a:pPr algn="ctr"/>
              <a:endParaRPr>
                <a:latin typeface="思源黑体 CN Normal" panose="020B0400000000000000" pitchFamily="34" charset="-122"/>
                <a:ea typeface="思源黑体 CN Normal" panose="020B0400000000000000" pitchFamily="34" charset="-122"/>
              </a:endParaRPr>
            </a:p>
          </p:txBody>
        </p:sp>
      </p:grpSp>
      <p:sp>
        <p:nvSpPr>
          <p:cNvPr id="18" name="îŝḷîḓé-Rectangle 34"/>
          <p:cNvSpPr/>
          <p:nvPr/>
        </p:nvSpPr>
        <p:spPr>
          <a:xfrm>
            <a:off x="6961061" y="3492434"/>
            <a:ext cx="2052713" cy="246221"/>
          </a:xfrm>
          <a:prstGeom prst="rect">
            <a:avLst/>
          </a:prstGeom>
        </p:spPr>
        <p:txBody>
          <a:bodyPr wrap="none" lIns="144000" tIns="0" rIns="144000" bIns="0" anchor="t">
            <a:noAutofit/>
          </a:bodyPr>
          <a:lstStyle/>
          <a:p>
            <a:pPr algn="ctr"/>
            <a:r>
              <a:rPr lang="zh-CN" altLang="en-US" sz="2000" b="1" dirty="0">
                <a:solidFill>
                  <a:srgbClr val="7B68A1"/>
                </a:solidFill>
                <a:latin typeface="思源黑体 CN Normal" panose="020B0400000000000000" pitchFamily="34" charset="-122"/>
                <a:ea typeface="思源黑体 CN Normal" panose="020B0400000000000000" pitchFamily="34" charset="-122"/>
              </a:rPr>
              <a:t>调用</a:t>
            </a:r>
            <a:r>
              <a:rPr lang="en-US" altLang="zh-CN" sz="2000" b="1" dirty="0">
                <a:solidFill>
                  <a:srgbClr val="7B68A1"/>
                </a:solidFill>
                <a:latin typeface="思源黑体 CN Normal" panose="020B0400000000000000" pitchFamily="34" charset="-122"/>
                <a:ea typeface="思源黑体 CN Normal" panose="020B0400000000000000" pitchFamily="34" charset="-122"/>
              </a:rPr>
              <a:t>DAO</a:t>
            </a:r>
            <a:r>
              <a:rPr lang="zh-CN" altLang="en-US" sz="2000" b="1" dirty="0">
                <a:solidFill>
                  <a:srgbClr val="7B68A1"/>
                </a:solidFill>
                <a:latin typeface="思源黑体 CN Normal" panose="020B0400000000000000" pitchFamily="34" charset="-122"/>
                <a:ea typeface="思源黑体 CN Normal" panose="020B0400000000000000" pitchFamily="34" charset="-122"/>
              </a:rPr>
              <a:t>层</a:t>
            </a:r>
            <a:endParaRPr lang="zh-CN" altLang="en-US" sz="2000" b="1" dirty="0">
              <a:solidFill>
                <a:srgbClr val="7B68A1"/>
              </a:solidFill>
              <a:latin typeface="思源黑体 CN Normal" panose="020B0400000000000000" pitchFamily="34" charset="-122"/>
              <a:ea typeface="思源黑体 CN Normal" panose="020B0400000000000000" pitchFamily="34" charset="-122"/>
            </a:endParaRPr>
          </a:p>
        </p:txBody>
      </p:sp>
      <p:sp>
        <p:nvSpPr>
          <p:cNvPr id="19" name="îŝḷîḓé-Rectangle 35"/>
          <p:cNvSpPr/>
          <p:nvPr/>
        </p:nvSpPr>
        <p:spPr>
          <a:xfrm>
            <a:off x="7084933" y="3836691"/>
            <a:ext cx="1928841" cy="1472746"/>
          </a:xfrm>
          <a:prstGeom prst="rect">
            <a:avLst/>
          </a:prstGeom>
        </p:spPr>
        <p:txBody>
          <a:bodyPr wrap="square" lIns="144000" tIns="0" rIns="144000" bIns="0" anchor="t">
            <a:noAutofit/>
          </a:bodyPr>
          <a:lstStyle/>
          <a:p>
            <a:pPr>
              <a:lnSpc>
                <a:spcPct val="120000"/>
              </a:lnSpc>
            </a:pPr>
            <a:r>
              <a:rPr lang="zh-CN" altLang="en-US" sz="1600" dirty="0">
                <a:solidFill>
                  <a:schemeClr val="dk1">
                    <a:lumMod val="100000"/>
                  </a:schemeClr>
                </a:solidFill>
                <a:latin typeface="思源黑体 CN Normal" panose="020B0400000000000000" pitchFamily="34" charset="-122"/>
                <a:ea typeface="思源黑体 CN Normal" panose="020B0400000000000000" pitchFamily="34" charset="-122"/>
              </a:rPr>
              <a:t>这一层调用</a:t>
            </a:r>
            <a:r>
              <a:rPr lang="en-US" altLang="zh-CN" sz="1600" dirty="0">
                <a:solidFill>
                  <a:schemeClr val="dk1">
                    <a:lumMod val="100000"/>
                  </a:schemeClr>
                </a:solidFill>
                <a:latin typeface="思源黑体 CN Normal" panose="020B0400000000000000" pitchFamily="34" charset="-122"/>
                <a:ea typeface="思源黑体 CN Normal" panose="020B0400000000000000" pitchFamily="34" charset="-122"/>
              </a:rPr>
              <a:t>DAO</a:t>
            </a:r>
            <a:r>
              <a:rPr lang="zh-CN" altLang="en-US" sz="1600" dirty="0">
                <a:solidFill>
                  <a:schemeClr val="dk1">
                    <a:lumMod val="100000"/>
                  </a:schemeClr>
                </a:solidFill>
                <a:latin typeface="思源黑体 CN Normal" panose="020B0400000000000000" pitchFamily="34" charset="-122"/>
                <a:ea typeface="思源黑体 CN Normal" panose="020B0400000000000000" pitchFamily="34" charset="-122"/>
              </a:rPr>
              <a:t>层来获取数据，处理数据后再返回给</a:t>
            </a:r>
            <a:r>
              <a:rPr lang="en-US" altLang="zh-CN" sz="1600" dirty="0">
                <a:solidFill>
                  <a:schemeClr val="dk1">
                    <a:lumMod val="100000"/>
                  </a:schemeClr>
                </a:solidFill>
                <a:latin typeface="思源黑体 CN Normal" panose="020B0400000000000000" pitchFamily="34" charset="-122"/>
                <a:ea typeface="思源黑体 CN Normal" panose="020B0400000000000000" pitchFamily="34" charset="-122"/>
              </a:rPr>
              <a:t>controller</a:t>
            </a:r>
            <a:r>
              <a:rPr lang="zh-CN" altLang="en-US" sz="1600" dirty="0">
                <a:solidFill>
                  <a:schemeClr val="dk1">
                    <a:lumMod val="100000"/>
                  </a:schemeClr>
                </a:solidFill>
                <a:latin typeface="思源黑体 CN Normal" panose="020B0400000000000000" pitchFamily="34" charset="-122"/>
                <a:ea typeface="思源黑体 CN Normal" panose="020B0400000000000000" pitchFamily="34" charset="-122"/>
              </a:rPr>
              <a:t>层。</a:t>
            </a:r>
            <a:endParaRPr lang="zh-CN" altLang="en-US" sz="1600" dirty="0">
              <a:solidFill>
                <a:schemeClr val="dk1">
                  <a:lumMod val="100000"/>
                </a:schemeClr>
              </a:solidFill>
              <a:latin typeface="思源黑体 CN Normal" panose="020B0400000000000000" pitchFamily="34" charset="-122"/>
              <a:ea typeface="思源黑体 CN Normal" panose="020B0400000000000000" pitchFamily="34" charset="-122"/>
            </a:endParaRPr>
          </a:p>
        </p:txBody>
      </p:sp>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88119" y="2553072"/>
            <a:ext cx="545073" cy="519636"/>
          </a:xfrm>
          <a:prstGeom prst="rect">
            <a:avLst/>
          </a:prstGeom>
        </p:spPr>
      </p:pic>
      <p:sp>
        <p:nvSpPr>
          <p:cNvPr id="43" name="文本框 42"/>
          <p:cNvSpPr txBox="1"/>
          <p:nvPr/>
        </p:nvSpPr>
        <p:spPr>
          <a:xfrm>
            <a:off x="574695" y="497861"/>
            <a:ext cx="3725162"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3.3 </a:t>
            </a:r>
            <a:r>
              <a:rPr lang="zh-CN" altLang="en-US" sz="2800" b="1" dirty="0">
                <a:solidFill>
                  <a:srgbClr val="7B68A1"/>
                </a:solidFill>
                <a:latin typeface="思源黑体 CN Normal" panose="020B0400000000000000" pitchFamily="34" charset="-122"/>
                <a:ea typeface="思源黑体 CN Normal" panose="020B0400000000000000" pitchFamily="34" charset="-122"/>
              </a:rPr>
              <a:t>业务逻辑处理</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44" name="矩形 43"/>
          <p:cNvSpPr/>
          <p:nvPr/>
        </p:nvSpPr>
        <p:spPr>
          <a:xfrm>
            <a:off x="574695" y="1018721"/>
            <a:ext cx="4350773" cy="458908"/>
          </a:xfrm>
          <a:prstGeom prst="rect">
            <a:avLst/>
          </a:prstGeom>
        </p:spPr>
        <p:txBody>
          <a:bodyPr wrap="square">
            <a:spAutoFit/>
          </a:bodyPr>
          <a:lstStyle/>
          <a:p>
            <a:pPr>
              <a:lnSpc>
                <a:spcPct val="150000"/>
              </a:lnSpc>
            </a:pPr>
            <a:r>
              <a:rPr lang="zh-CN" altLang="en-US" dirty="0">
                <a:solidFill>
                  <a:srgbClr val="7B68A1"/>
                </a:solidFill>
                <a:latin typeface="思源黑体 CN Normal" panose="020B0400000000000000" pitchFamily="34" charset="-122"/>
                <a:ea typeface="思源黑体 CN Normal" panose="020B0400000000000000" pitchFamily="34" charset="-122"/>
              </a:rPr>
              <a:t>服务层（</a:t>
            </a:r>
            <a:r>
              <a:rPr lang="en-US" altLang="zh-CN" dirty="0">
                <a:solidFill>
                  <a:srgbClr val="7B68A1"/>
                </a:solidFill>
                <a:latin typeface="思源黑体 CN Normal" panose="020B0400000000000000" pitchFamily="34" charset="-122"/>
                <a:ea typeface="思源黑体 CN Normal" panose="020B0400000000000000" pitchFamily="34" charset="-122"/>
              </a:rPr>
              <a:t>Service</a:t>
            </a:r>
            <a:r>
              <a:rPr lang="zh-CN" altLang="en-US" dirty="0">
                <a:solidFill>
                  <a:srgbClr val="7B68A1"/>
                </a:solidFill>
                <a:latin typeface="思源黑体 CN Normal" panose="020B0400000000000000" pitchFamily="34" charset="-122"/>
                <a:ea typeface="思源黑体 CN Normal" panose="020B0400000000000000" pitchFamily="34" charset="-122"/>
              </a:rPr>
              <a:t>）</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78403" y="382905"/>
            <a:ext cx="11521440" cy="6092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思源黑体 CN Normal" panose="020B0400000000000000" pitchFamily="34" charset="-122"/>
              <a:ea typeface="思源黑体 CN Normal" panose="020B0400000000000000" pitchFamily="34" charset="-122"/>
            </a:endParaRPr>
          </a:p>
        </p:txBody>
      </p:sp>
      <p:sp>
        <p:nvSpPr>
          <p:cNvPr id="2" name="Freeform 675"/>
          <p:cNvSpPr>
            <a:spLocks noEditPoints="1"/>
          </p:cNvSpPr>
          <p:nvPr/>
        </p:nvSpPr>
        <p:spPr bwMode="auto">
          <a:xfrm rot="4026370" flipH="1">
            <a:off x="4191000" y="1654970"/>
            <a:ext cx="2168671" cy="2168671"/>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FFC000"/>
          </a:solidFill>
          <a:ln>
            <a:noFill/>
          </a:ln>
        </p:spPr>
        <p:txBody>
          <a:bodyPr wrap="none" anchor="ctr"/>
          <a:lstStyle/>
          <a:p>
            <a:pPr algn="just" fontAlgn="base" latinLnBrk="1">
              <a:lnSpc>
                <a:spcPct val="120000"/>
              </a:lnSpc>
              <a:spcBef>
                <a:spcPts val="0"/>
              </a:spcBef>
              <a:spcAft>
                <a:spcPts val="0"/>
              </a:spcAft>
            </a:pPr>
            <a:endParaRPr kumimoji="1" lang="zh-CN" altLang="en-US" sz="855">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3" name="Arc 682"/>
          <p:cNvSpPr/>
          <p:nvPr/>
        </p:nvSpPr>
        <p:spPr bwMode="auto">
          <a:xfrm rot="20397517" flipH="1">
            <a:off x="3636490" y="2939796"/>
            <a:ext cx="641811" cy="634586"/>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tx1"/>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855" kern="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4" name="Freeform 673"/>
          <p:cNvSpPr>
            <a:spLocks noEditPoints="1"/>
          </p:cNvSpPr>
          <p:nvPr/>
        </p:nvSpPr>
        <p:spPr bwMode="auto">
          <a:xfrm rot="4026370" flipH="1">
            <a:off x="3616621" y="3546085"/>
            <a:ext cx="1662929" cy="1663531"/>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tx1"/>
          </a:solidFill>
          <a:ln>
            <a:noFill/>
          </a:ln>
        </p:spPr>
        <p:txBody>
          <a:bodyPr wrap="none" anchor="ctr"/>
          <a:lstStyle/>
          <a:p>
            <a:pPr algn="just" fontAlgn="base" latinLnBrk="1">
              <a:lnSpc>
                <a:spcPct val="120000"/>
              </a:lnSpc>
              <a:spcBef>
                <a:spcPts val="0"/>
              </a:spcBef>
              <a:spcAft>
                <a:spcPts val="0"/>
              </a:spcAft>
            </a:pPr>
            <a:endParaRPr kumimoji="1" lang="zh-CN" altLang="en-US" sz="855">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5" name="Oval 676"/>
          <p:cNvSpPr>
            <a:spLocks noChangeArrowheads="1"/>
          </p:cNvSpPr>
          <p:nvPr/>
        </p:nvSpPr>
        <p:spPr bwMode="auto">
          <a:xfrm rot="4026370" flipH="1">
            <a:off x="4422196" y="1887371"/>
            <a:ext cx="1705074" cy="1703870"/>
          </a:xfrm>
          <a:prstGeom prst="ellipse">
            <a:avLst/>
          </a:prstGeom>
          <a:solidFill>
            <a:srgbClr val="FFC000"/>
          </a:solidFill>
          <a:ln>
            <a:noFill/>
          </a:ln>
        </p:spPr>
        <p:txBody>
          <a:bodyPr wrap="none" anchor="ctr"/>
          <a:lstStyle/>
          <a:p>
            <a:pPr algn="just" fontAlgn="base" latinLnBrk="1">
              <a:lnSpc>
                <a:spcPct val="120000"/>
              </a:lnSpc>
              <a:spcBef>
                <a:spcPts val="0"/>
              </a:spcBef>
              <a:spcAft>
                <a:spcPts val="0"/>
              </a:spcAft>
            </a:pPr>
            <a:endParaRPr kumimoji="1" lang="ko-KR" altLang="en-US" sz="855">
              <a:solidFill>
                <a:schemeClr val="bg1">
                  <a:lumMod val="65000"/>
                </a:schemeClr>
              </a:solidFill>
              <a:latin typeface="思源黑体 CN Normal" panose="020B0400000000000000" pitchFamily="34" charset="-122"/>
              <a:cs typeface="+mn-ea"/>
              <a:sym typeface="Arial" panose="020B0604020202020204" pitchFamily="34" charset="0"/>
            </a:endParaRPr>
          </a:p>
        </p:txBody>
      </p:sp>
      <p:sp>
        <p:nvSpPr>
          <p:cNvPr id="6" name="Oval 677"/>
          <p:cNvSpPr>
            <a:spLocks noChangeArrowheads="1"/>
          </p:cNvSpPr>
          <p:nvPr/>
        </p:nvSpPr>
        <p:spPr bwMode="auto">
          <a:xfrm rot="4026370" flipH="1">
            <a:off x="3878524" y="3807385"/>
            <a:ext cx="1139726" cy="1139726"/>
          </a:xfrm>
          <a:prstGeom prst="ellipse">
            <a:avLst/>
          </a:prstGeom>
          <a:solidFill>
            <a:schemeClr val="tx1"/>
          </a:solidFill>
          <a:ln>
            <a:noFill/>
          </a:ln>
        </p:spPr>
        <p:txBody>
          <a:bodyPr wrap="none" anchor="ctr"/>
          <a:lstStyle/>
          <a:p>
            <a:pPr algn="just" fontAlgn="base" latinLnBrk="1">
              <a:lnSpc>
                <a:spcPct val="120000"/>
              </a:lnSpc>
              <a:spcBef>
                <a:spcPts val="0"/>
              </a:spcBef>
              <a:spcAft>
                <a:spcPts val="0"/>
              </a:spcAft>
            </a:pPr>
            <a:endParaRPr kumimoji="1" lang="ko-KR" altLang="en-US" sz="855" dirty="0">
              <a:solidFill>
                <a:schemeClr val="bg1">
                  <a:lumMod val="65000"/>
                </a:schemeClr>
              </a:solidFill>
              <a:latin typeface="思源黑体 CN Normal" panose="020B0400000000000000" pitchFamily="34" charset="-122"/>
              <a:cs typeface="+mn-ea"/>
              <a:sym typeface="Arial" panose="020B0604020202020204" pitchFamily="34" charset="0"/>
            </a:endParaRPr>
          </a:p>
        </p:txBody>
      </p:sp>
      <p:sp>
        <p:nvSpPr>
          <p:cNvPr id="7" name="Freeform 679"/>
          <p:cNvSpPr>
            <a:spLocks noEditPoints="1"/>
          </p:cNvSpPr>
          <p:nvPr/>
        </p:nvSpPr>
        <p:spPr bwMode="auto">
          <a:xfrm rot="4026370" flipH="1">
            <a:off x="4634729" y="4816461"/>
            <a:ext cx="1457019" cy="1457621"/>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lumMod val="75000"/>
            </a:schemeClr>
          </a:solidFill>
          <a:ln>
            <a:noFill/>
          </a:ln>
        </p:spPr>
        <p:txBody>
          <a:bodyPr wrap="none" anchor="ctr"/>
          <a:lstStyle/>
          <a:p>
            <a:pPr algn="just" fontAlgn="base" latinLnBrk="1">
              <a:lnSpc>
                <a:spcPct val="120000"/>
              </a:lnSpc>
              <a:spcBef>
                <a:spcPts val="0"/>
              </a:spcBef>
              <a:spcAft>
                <a:spcPts val="0"/>
              </a:spcAft>
            </a:pPr>
            <a:endParaRPr kumimoji="1" lang="zh-CN" altLang="en-US" sz="855">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8" name="Oval 680"/>
          <p:cNvSpPr>
            <a:spLocks noChangeArrowheads="1"/>
          </p:cNvSpPr>
          <p:nvPr/>
        </p:nvSpPr>
        <p:spPr bwMode="auto">
          <a:xfrm rot="4026370" flipH="1">
            <a:off x="4864119" y="5045851"/>
            <a:ext cx="998239" cy="998239"/>
          </a:xfrm>
          <a:prstGeom prst="ellipse">
            <a:avLst/>
          </a:prstGeom>
          <a:solidFill>
            <a:schemeClr val="bg1">
              <a:lumMod val="75000"/>
            </a:schemeClr>
          </a:solidFill>
          <a:ln>
            <a:noFill/>
          </a:ln>
        </p:spPr>
        <p:txBody>
          <a:bodyPr wrap="none" anchor="ctr"/>
          <a:lstStyle/>
          <a:p>
            <a:pPr algn="just" fontAlgn="base" latinLnBrk="1">
              <a:lnSpc>
                <a:spcPct val="120000"/>
              </a:lnSpc>
              <a:spcBef>
                <a:spcPts val="0"/>
              </a:spcBef>
              <a:spcAft>
                <a:spcPts val="0"/>
              </a:spcAft>
            </a:pPr>
            <a:endParaRPr kumimoji="1" lang="ko-KR" altLang="en-US" sz="855">
              <a:solidFill>
                <a:schemeClr val="bg1">
                  <a:lumMod val="65000"/>
                </a:schemeClr>
              </a:solidFill>
              <a:latin typeface="思源黑体 CN Normal" panose="020B0400000000000000" pitchFamily="34" charset="-122"/>
              <a:cs typeface="+mn-ea"/>
              <a:sym typeface="Arial" panose="020B0604020202020204" pitchFamily="34" charset="0"/>
            </a:endParaRPr>
          </a:p>
        </p:txBody>
      </p:sp>
      <p:sp>
        <p:nvSpPr>
          <p:cNvPr id="9" name="Arc 681"/>
          <p:cNvSpPr/>
          <p:nvPr/>
        </p:nvSpPr>
        <p:spPr bwMode="auto">
          <a:xfrm rot="9872798" flipH="1">
            <a:off x="4824382" y="3915156"/>
            <a:ext cx="1205954" cy="980177"/>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tx1"/>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855" kern="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10" name="Arc 683"/>
          <p:cNvSpPr/>
          <p:nvPr/>
        </p:nvSpPr>
        <p:spPr bwMode="auto">
          <a:xfrm rot="16968057" flipH="1">
            <a:off x="4088647" y="5242729"/>
            <a:ext cx="392552" cy="568358"/>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tx1"/>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735" latinLnBrk="1">
              <a:lnSpc>
                <a:spcPct val="120000"/>
              </a:lnSpc>
              <a:spcBef>
                <a:spcPts val="0"/>
              </a:spcBef>
              <a:spcAft>
                <a:spcPts val="0"/>
              </a:spcAft>
              <a:defRPr/>
            </a:pPr>
            <a:endParaRPr kumimoji="1" lang="zh-CN" altLang="en-US" sz="855" kern="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11" name="Content Placeholder 2"/>
          <p:cNvSpPr txBox="1"/>
          <p:nvPr/>
        </p:nvSpPr>
        <p:spPr>
          <a:xfrm flipH="1">
            <a:off x="1255059" y="3229666"/>
            <a:ext cx="2352260" cy="48647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0"/>
              </a:spcBef>
              <a:spcAft>
                <a:spcPts val="0"/>
              </a:spcAft>
              <a:buNone/>
            </a:pPr>
            <a:r>
              <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执行数据库操作</a:t>
            </a:r>
            <a:endPar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endParaRPr>
          </a:p>
        </p:txBody>
      </p:sp>
      <p:sp>
        <p:nvSpPr>
          <p:cNvPr id="12" name="Content Placeholder 2"/>
          <p:cNvSpPr txBox="1"/>
          <p:nvPr/>
        </p:nvSpPr>
        <p:spPr>
          <a:xfrm flipH="1">
            <a:off x="7035329" y="4071897"/>
            <a:ext cx="2080166" cy="48647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0"/>
              </a:spcBef>
              <a:spcAft>
                <a:spcPts val="0"/>
              </a:spcAft>
              <a:buNone/>
            </a:pPr>
            <a:r>
              <a:rPr lang="en-US" altLang="zh-CN"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ORM</a:t>
            </a:r>
            <a:r>
              <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框架映射</a:t>
            </a:r>
            <a:endPar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endParaRPr>
          </a:p>
        </p:txBody>
      </p:sp>
      <p:sp>
        <p:nvSpPr>
          <p:cNvPr id="13" name="Content Placeholder 2"/>
          <p:cNvSpPr txBox="1"/>
          <p:nvPr/>
        </p:nvSpPr>
        <p:spPr>
          <a:xfrm flipH="1">
            <a:off x="6518620" y="1905433"/>
            <a:ext cx="2625379" cy="48647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0"/>
              </a:spcBef>
              <a:spcAft>
                <a:spcPts val="0"/>
              </a:spcAft>
              <a:buNone/>
            </a:pPr>
            <a:r>
              <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使用</a:t>
            </a:r>
            <a:r>
              <a:rPr lang="en-US" altLang="zh-CN"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Mapper</a:t>
            </a:r>
            <a:r>
              <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rPr>
              <a:t>文件</a:t>
            </a:r>
            <a:endParaRPr lang="zh-CN" altLang="en-US" sz="2400" b="1" dirty="0">
              <a:solidFill>
                <a:srgbClr val="7B68A1"/>
              </a:solidFill>
              <a:ea typeface="思源黑体 CN Normal" panose="020B0400000000000000" pitchFamily="34" charset="-122"/>
              <a:cs typeface="Open Sans" panose="020B0606030504020204" pitchFamily="34" charset="0"/>
              <a:sym typeface="Arial" panose="020B0604020202020204" pitchFamily="34" charset="0"/>
            </a:endParaRPr>
          </a:p>
        </p:txBody>
      </p:sp>
      <p:sp>
        <p:nvSpPr>
          <p:cNvPr id="17" name="Freeform 23"/>
          <p:cNvSpPr>
            <a:spLocks noEditPoints="1"/>
          </p:cNvSpPr>
          <p:nvPr/>
        </p:nvSpPr>
        <p:spPr bwMode="auto">
          <a:xfrm flipH="1">
            <a:off x="4960451" y="2391909"/>
            <a:ext cx="594849" cy="594849"/>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bg1"/>
          </a:solidFill>
          <a:ln>
            <a:noFill/>
          </a:ln>
        </p:spPr>
        <p:txBody>
          <a:bodyPr vert="horz" wrap="square" lIns="100014" tIns="50006" rIns="100014" bIns="50006" numCol="1" anchor="t" anchorCtr="0" compatLnSpc="1"/>
          <a:lstStyle/>
          <a:p>
            <a:pPr algn="just">
              <a:lnSpc>
                <a:spcPct val="120000"/>
              </a:lnSpc>
              <a:spcBef>
                <a:spcPts val="0"/>
              </a:spcBef>
              <a:spcAft>
                <a:spcPts val="0"/>
              </a:spcAft>
            </a:pPr>
            <a:endParaRPr lang="en-US" sz="855"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18" name="Freeform 24"/>
          <p:cNvSpPr>
            <a:spLocks noEditPoints="1"/>
          </p:cNvSpPr>
          <p:nvPr/>
        </p:nvSpPr>
        <p:spPr bwMode="auto">
          <a:xfrm flipH="1">
            <a:off x="4241574" y="4152975"/>
            <a:ext cx="414227" cy="414227"/>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bg1"/>
          </a:solidFill>
          <a:ln>
            <a:noFill/>
          </a:ln>
        </p:spPr>
        <p:txBody>
          <a:bodyPr vert="horz" wrap="square" lIns="100014" tIns="50006" rIns="100014" bIns="50006" numCol="1" anchor="t" anchorCtr="0" compatLnSpc="1"/>
          <a:lstStyle/>
          <a:p>
            <a:pPr algn="just">
              <a:lnSpc>
                <a:spcPct val="120000"/>
              </a:lnSpc>
              <a:spcBef>
                <a:spcPts val="0"/>
              </a:spcBef>
              <a:spcAft>
                <a:spcPts val="0"/>
              </a:spcAft>
            </a:pPr>
            <a:endParaRPr lang="en-US" sz="855"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19" name="Freeform 27"/>
          <p:cNvSpPr>
            <a:spLocks noEditPoints="1"/>
          </p:cNvSpPr>
          <p:nvPr/>
        </p:nvSpPr>
        <p:spPr bwMode="auto">
          <a:xfrm flipH="1">
            <a:off x="4376439" y="4265563"/>
            <a:ext cx="143896" cy="189653"/>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bg1"/>
          </a:solidFill>
          <a:ln>
            <a:noFill/>
          </a:ln>
        </p:spPr>
        <p:txBody>
          <a:bodyPr vert="horz" wrap="square" lIns="100014" tIns="50006" rIns="100014" bIns="50006" numCol="1" anchor="t" anchorCtr="0" compatLnSpc="1"/>
          <a:lstStyle/>
          <a:p>
            <a:pPr algn="just">
              <a:lnSpc>
                <a:spcPct val="120000"/>
              </a:lnSpc>
              <a:spcBef>
                <a:spcPts val="0"/>
              </a:spcBef>
              <a:spcAft>
                <a:spcPts val="0"/>
              </a:spcAft>
            </a:pPr>
            <a:endParaRPr lang="en-US" sz="855" dirty="0">
              <a:solidFill>
                <a:schemeClr val="bg1">
                  <a:lumMod val="65000"/>
                </a:schemeClr>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12566" y="5391733"/>
            <a:ext cx="471527" cy="337061"/>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9191" y="2545904"/>
            <a:ext cx="297368" cy="272252"/>
          </a:xfrm>
          <a:prstGeom prst="rect">
            <a:avLst/>
          </a:prstGeom>
        </p:spPr>
      </p:pic>
      <p:sp>
        <p:nvSpPr>
          <p:cNvPr id="24" name="文本框 23"/>
          <p:cNvSpPr txBox="1"/>
          <p:nvPr/>
        </p:nvSpPr>
        <p:spPr>
          <a:xfrm>
            <a:off x="574695" y="497861"/>
            <a:ext cx="3725162"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3.4 </a:t>
            </a:r>
            <a:r>
              <a:rPr lang="zh-CN" altLang="en-US" sz="2800" b="1" dirty="0">
                <a:solidFill>
                  <a:srgbClr val="7B68A1"/>
                </a:solidFill>
                <a:latin typeface="思源黑体 CN Normal" panose="020B0400000000000000" pitchFamily="34" charset="-122"/>
                <a:ea typeface="思源黑体 CN Normal" panose="020B0400000000000000" pitchFamily="34" charset="-122"/>
              </a:rPr>
              <a:t>数据访问</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7" name="矩形 26"/>
          <p:cNvSpPr/>
          <p:nvPr/>
        </p:nvSpPr>
        <p:spPr>
          <a:xfrm>
            <a:off x="574695" y="1018721"/>
            <a:ext cx="4350773" cy="458908"/>
          </a:xfrm>
          <a:prstGeom prst="rect">
            <a:avLst/>
          </a:prstGeom>
        </p:spPr>
        <p:txBody>
          <a:bodyPr wrap="square">
            <a:spAutoFit/>
          </a:bodyPr>
          <a:lstStyle/>
          <a:p>
            <a:pPr>
              <a:lnSpc>
                <a:spcPct val="150000"/>
              </a:lnSpc>
            </a:pPr>
            <a:r>
              <a:rPr lang="zh-CN" altLang="en-US" dirty="0">
                <a:solidFill>
                  <a:srgbClr val="7B68A1"/>
                </a:solidFill>
                <a:latin typeface="思源黑体 CN Normal" panose="020B0400000000000000" pitchFamily="34" charset="-122"/>
                <a:ea typeface="思源黑体 CN Normal" panose="020B0400000000000000" pitchFamily="34" charset="-122"/>
              </a:rPr>
              <a:t>数据访问层（</a:t>
            </a:r>
            <a:r>
              <a:rPr lang="en-US" altLang="zh-CN" dirty="0">
                <a:solidFill>
                  <a:srgbClr val="7B68A1"/>
                </a:solidFill>
                <a:latin typeface="思源黑体 CN Normal" panose="020B0400000000000000" pitchFamily="34" charset="-122"/>
                <a:ea typeface="思源黑体 CN Normal" panose="020B0400000000000000" pitchFamily="34" charset="-122"/>
              </a:rPr>
              <a:t>DAO</a:t>
            </a:r>
            <a:r>
              <a:rPr lang="zh-CN" altLang="en-US" dirty="0">
                <a:solidFill>
                  <a:srgbClr val="7B68A1"/>
                </a:solidFill>
                <a:latin typeface="思源黑体 CN Normal" panose="020B0400000000000000" pitchFamily="34" charset="-122"/>
                <a:ea typeface="思源黑体 CN Normal" panose="020B0400000000000000" pitchFamily="34" charset="-122"/>
              </a:rPr>
              <a:t>层）</a:t>
            </a:r>
            <a:endParaRPr lang="en-US" altLang="zh-CN" dirty="0">
              <a:solidFill>
                <a:srgbClr val="7B68A1"/>
              </a:solidFill>
              <a:latin typeface="思源黑体 CN Normal" panose="020B0400000000000000" pitchFamily="34" charset="-122"/>
              <a:ea typeface="思源黑体 CN Normal" panose="020B0400000000000000" pitchFamily="34" charset="-122"/>
            </a:endParaRPr>
          </a:p>
        </p:txBody>
      </p:sp>
      <p:sp>
        <p:nvSpPr>
          <p:cNvPr id="14"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1433191" y="3817993"/>
            <a:ext cx="1907899" cy="1077218"/>
          </a:xfrm>
          <a:prstGeom prst="rect">
            <a:avLst/>
          </a:prstGeom>
        </p:spPr>
        <p:txBody>
          <a:bodyPr wrap="square">
            <a:spAutoFit/>
          </a:bodyPr>
          <a:lstStyle>
            <a:defPPr>
              <a:defRPr lang="zh-CN"/>
            </a:defPPr>
            <a:lvl1pPr algn="just">
              <a:defRPr sz="1600"/>
            </a:lvl1pPr>
          </a:lstStyle>
          <a:p>
            <a:pPr algn="l"/>
            <a:r>
              <a:rPr lang="en-US" altLang="zh-CN" dirty="0">
                <a:solidFill>
                  <a:srgbClr val="7B68A1"/>
                </a:solidFill>
                <a:ea typeface="思源黑体 CN Normal" panose="020B0400000000000000" pitchFamily="34" charset="-122"/>
              </a:rPr>
              <a:t>DAO</a:t>
            </a:r>
            <a:r>
              <a:rPr lang="zh-CN" altLang="en-US" dirty="0">
                <a:solidFill>
                  <a:srgbClr val="7B68A1"/>
                </a:solidFill>
                <a:ea typeface="思源黑体 CN Normal" panose="020B0400000000000000" pitchFamily="34" charset="-122"/>
              </a:rPr>
              <a:t>层与数据库交互，执行具体的</a:t>
            </a:r>
            <a:r>
              <a:rPr lang="en-US" altLang="zh-CN" dirty="0">
                <a:solidFill>
                  <a:srgbClr val="7B68A1"/>
                </a:solidFill>
                <a:ea typeface="思源黑体 CN Normal" panose="020B0400000000000000" pitchFamily="34" charset="-122"/>
              </a:rPr>
              <a:t>SQL</a:t>
            </a:r>
            <a:r>
              <a:rPr lang="zh-CN" altLang="en-US" dirty="0">
                <a:solidFill>
                  <a:srgbClr val="7B68A1"/>
                </a:solidFill>
                <a:ea typeface="思源黑体 CN Normal" panose="020B0400000000000000" pitchFamily="34" charset="-122"/>
              </a:rPr>
              <a:t>语句，进行数据的增删改查</a:t>
            </a:r>
            <a:endParaRPr lang="en-GB" altLang="zh-CN" dirty="0">
              <a:solidFill>
                <a:srgbClr val="7B68A1"/>
              </a:solidFill>
              <a:ea typeface="思源黑体 CN Normal" panose="020B0400000000000000" pitchFamily="34" charset="-122"/>
              <a:sym typeface="+mn-lt"/>
            </a:endParaRPr>
          </a:p>
        </p:txBody>
      </p:sp>
      <p:sp>
        <p:nvSpPr>
          <p:cNvPr id="15"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6687162" y="2448343"/>
            <a:ext cx="1907899" cy="1323439"/>
          </a:xfrm>
          <a:prstGeom prst="rect">
            <a:avLst/>
          </a:prstGeom>
        </p:spPr>
        <p:txBody>
          <a:bodyPr wrap="square">
            <a:spAutoFit/>
          </a:bodyPr>
          <a:lstStyle>
            <a:defPPr>
              <a:defRPr lang="zh-CN"/>
            </a:defPPr>
            <a:lvl1pPr algn="just">
              <a:defRPr sz="1600"/>
            </a:lvl1pPr>
          </a:lstStyle>
          <a:p>
            <a:pPr algn="l"/>
            <a:r>
              <a:rPr lang="en-US" altLang="zh-CN" dirty="0">
                <a:solidFill>
                  <a:srgbClr val="7B68A1"/>
                </a:solidFill>
                <a:ea typeface="思源黑体 CN Normal" panose="020B0400000000000000" pitchFamily="34" charset="-122"/>
              </a:rPr>
              <a:t>DAO</a:t>
            </a:r>
            <a:r>
              <a:rPr lang="zh-CN" altLang="en-US" dirty="0">
                <a:solidFill>
                  <a:srgbClr val="7B68A1"/>
                </a:solidFill>
                <a:ea typeface="思源黑体 CN Normal" panose="020B0400000000000000" pitchFamily="34" charset="-122"/>
              </a:rPr>
              <a:t>层只是个接口，只有方法名字没有实现，具体的实现放在了</a:t>
            </a:r>
            <a:r>
              <a:rPr lang="en-US" altLang="zh-CN" dirty="0">
                <a:solidFill>
                  <a:srgbClr val="7B68A1"/>
                </a:solidFill>
                <a:ea typeface="思源黑体 CN Normal" panose="020B0400000000000000" pitchFamily="34" charset="-122"/>
              </a:rPr>
              <a:t>mapper</a:t>
            </a:r>
            <a:r>
              <a:rPr lang="zh-CN" altLang="en-US" dirty="0">
                <a:solidFill>
                  <a:srgbClr val="7B68A1"/>
                </a:solidFill>
                <a:ea typeface="思源黑体 CN Normal" panose="020B0400000000000000" pitchFamily="34" charset="-122"/>
              </a:rPr>
              <a:t>文件下</a:t>
            </a:r>
            <a:endParaRPr lang="en-GB" altLang="zh-CN" dirty="0">
              <a:solidFill>
                <a:srgbClr val="7B68A1"/>
              </a:solidFill>
              <a:ea typeface="思源黑体 CN Normal" panose="020B0400000000000000" pitchFamily="34" charset="-122"/>
              <a:sym typeface="+mn-lt"/>
            </a:endParaRPr>
          </a:p>
        </p:txBody>
      </p:sp>
      <p:sp>
        <p:nvSpPr>
          <p:cNvPr id="16"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6283410" y="4499672"/>
            <a:ext cx="4133578" cy="1077218"/>
          </a:xfrm>
          <a:prstGeom prst="rect">
            <a:avLst/>
          </a:prstGeom>
        </p:spPr>
        <p:txBody>
          <a:bodyPr wrap="square">
            <a:spAutoFit/>
          </a:bodyPr>
          <a:lstStyle>
            <a:defPPr>
              <a:defRPr lang="zh-CN"/>
            </a:defPPr>
            <a:lvl1pPr algn="just">
              <a:defRPr sz="1600"/>
            </a:lvl1pPr>
          </a:lstStyle>
          <a:p>
            <a:pPr algn="l"/>
            <a:r>
              <a:rPr lang="zh-CN" altLang="en-US" dirty="0">
                <a:solidFill>
                  <a:srgbClr val="7B68A1"/>
                </a:solidFill>
                <a:ea typeface="思源黑体 CN Normal" panose="020B0400000000000000" pitchFamily="34" charset="-122"/>
              </a:rPr>
              <a:t>这个地方使用了</a:t>
            </a:r>
            <a:r>
              <a:rPr lang="en-US" altLang="zh-CN" dirty="0" err="1">
                <a:solidFill>
                  <a:srgbClr val="7B68A1"/>
                </a:solidFill>
                <a:ea typeface="思源黑体 CN Normal" panose="020B0400000000000000" pitchFamily="34" charset="-122"/>
              </a:rPr>
              <a:t>MyBatis</a:t>
            </a:r>
            <a:r>
              <a:rPr lang="zh-CN" altLang="en-US" dirty="0">
                <a:solidFill>
                  <a:srgbClr val="7B68A1"/>
                </a:solidFill>
                <a:ea typeface="思源黑体 CN Normal" panose="020B0400000000000000" pitchFamily="34" charset="-122"/>
              </a:rPr>
              <a:t>这样的</a:t>
            </a:r>
            <a:r>
              <a:rPr lang="en-US" altLang="zh-CN" dirty="0">
                <a:solidFill>
                  <a:srgbClr val="7B68A1"/>
                </a:solidFill>
                <a:ea typeface="思源黑体 CN Normal" panose="020B0400000000000000" pitchFamily="34" charset="-122"/>
              </a:rPr>
              <a:t>ORM</a:t>
            </a:r>
            <a:r>
              <a:rPr lang="zh-CN" altLang="en-US" dirty="0">
                <a:solidFill>
                  <a:srgbClr val="7B68A1"/>
                </a:solidFill>
                <a:ea typeface="思源黑体 CN Normal" panose="020B0400000000000000" pitchFamily="34" charset="-122"/>
              </a:rPr>
              <a:t>框架，这样将数据库的表结构映射到可以在编程语言中操作的具体对象，这样，对于数据库的操作，就可以转为对对象的操作</a:t>
            </a:r>
            <a:endParaRPr lang="en-GB" altLang="zh-CN" dirty="0">
              <a:solidFill>
                <a:srgbClr val="7B68A1"/>
              </a:solidFill>
              <a:ea typeface="思源黑体 CN Normal" panose="020B0400000000000000"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38918" y="4869467"/>
            <a:ext cx="11514163" cy="1404182"/>
          </a:xfrm>
          <a:prstGeom prst="rect">
            <a:avLst/>
          </a:prstGeom>
        </p:spPr>
      </p:pic>
      <p:sp>
        <p:nvSpPr>
          <p:cNvPr id="2" name="文本框 1"/>
          <p:cNvSpPr txBox="1"/>
          <p:nvPr/>
        </p:nvSpPr>
        <p:spPr>
          <a:xfrm>
            <a:off x="574695" y="497861"/>
            <a:ext cx="3725162"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3.5 </a:t>
            </a:r>
            <a:r>
              <a:rPr lang="zh-CN" altLang="en-US" sz="2800" b="1" dirty="0">
                <a:solidFill>
                  <a:srgbClr val="7B68A1"/>
                </a:solidFill>
                <a:latin typeface="思源黑体 CN Normal" panose="020B0400000000000000" pitchFamily="34" charset="-122"/>
                <a:ea typeface="思源黑体 CN Normal" panose="020B0400000000000000" pitchFamily="34" charset="-122"/>
              </a:rPr>
              <a:t>完整交互过程</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grpSp>
        <p:nvGrpSpPr>
          <p:cNvPr id="9" name="组合 8"/>
          <p:cNvGrpSpPr>
            <a:grpSpLocks noChangeAspect="1"/>
          </p:cNvGrpSpPr>
          <p:nvPr>
            <p:custDataLst>
              <p:tags r:id="rId2"/>
            </p:custDataLst>
          </p:nvPr>
        </p:nvGrpSpPr>
        <p:grpSpPr>
          <a:xfrm>
            <a:off x="964713" y="1033711"/>
            <a:ext cx="10262573" cy="3546629"/>
            <a:chOff x="958362" y="1462271"/>
            <a:chExt cx="10262573" cy="4487842"/>
          </a:xfrm>
        </p:grpSpPr>
        <p:grpSp>
          <p:nvGrpSpPr>
            <p:cNvPr id="10" name="组合 9"/>
            <p:cNvGrpSpPr/>
            <p:nvPr/>
          </p:nvGrpSpPr>
          <p:grpSpPr>
            <a:xfrm>
              <a:off x="958362" y="1462271"/>
              <a:ext cx="1543863" cy="4487841"/>
              <a:chOff x="958362" y="1462271"/>
              <a:chExt cx="1543863" cy="4487841"/>
            </a:xfrm>
          </p:grpSpPr>
          <p:sp>
            <p:nvSpPr>
              <p:cNvPr id="54" name="1"/>
              <p:cNvSpPr/>
              <p:nvPr>
                <p:custDataLst>
                  <p:tags r:id="rId3"/>
                </p:custDataLst>
              </p:nvPr>
            </p:nvSpPr>
            <p:spPr>
              <a:xfrm>
                <a:off x="958363" y="2510591"/>
                <a:ext cx="1543862" cy="3439521"/>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4400"/>
                <a:endParaRPr lang="zh-CN" altLang="en-US" sz="2000" b="1" dirty="0">
                  <a:solidFill>
                    <a:schemeClr val="bg1"/>
                  </a:solidFill>
                  <a:latin typeface="+mn-ea"/>
                </a:endParaRPr>
              </a:p>
            </p:txBody>
          </p:sp>
          <p:sp>
            <p:nvSpPr>
              <p:cNvPr id="55" name="Title-1"/>
              <p:cNvSpPr/>
              <p:nvPr>
                <p:custDataLst>
                  <p:tags r:id="rId4"/>
                </p:custDataLst>
              </p:nvPr>
            </p:nvSpPr>
            <p:spPr>
              <a:xfrm>
                <a:off x="958363" y="1462271"/>
                <a:ext cx="1543862" cy="1168366"/>
              </a:xfrm>
              <a:prstGeom prst="roundRect">
                <a:avLst>
                  <a:gd name="adj" fmla="val 0"/>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b="1" dirty="0">
                    <a:solidFill>
                      <a:schemeClr val="bg1"/>
                    </a:solidFill>
                    <a:latin typeface="+mn-ea"/>
                  </a:rPr>
                  <a:t>请求进入</a:t>
                </a:r>
                <a:r>
                  <a:rPr lang="en-US" altLang="zh-CN" b="1" dirty="0">
                    <a:solidFill>
                      <a:schemeClr val="bg1"/>
                    </a:solidFill>
                    <a:latin typeface="+mn-ea"/>
                  </a:rPr>
                  <a:t>Controller</a:t>
                </a:r>
                <a:r>
                  <a:rPr lang="zh-CN" altLang="en-US" b="1" dirty="0">
                    <a:solidFill>
                      <a:schemeClr val="bg1"/>
                    </a:solidFill>
                    <a:latin typeface="+mn-ea"/>
                  </a:rPr>
                  <a:t>层</a:t>
                </a:r>
                <a:endParaRPr lang="zh-CN" altLang="en-US" b="1" dirty="0">
                  <a:solidFill>
                    <a:schemeClr val="bg1"/>
                  </a:solidFill>
                  <a:latin typeface="+mn-ea"/>
                </a:endParaRPr>
              </a:p>
            </p:txBody>
          </p:sp>
          <p:sp>
            <p:nvSpPr>
              <p:cNvPr id="56" name="Body-1"/>
              <p:cNvSpPr/>
              <p:nvPr>
                <p:custDataLst>
                  <p:tags r:id="rId5"/>
                </p:custDataLst>
              </p:nvPr>
            </p:nvSpPr>
            <p:spPr>
              <a:xfrm flipH="1">
                <a:off x="958362" y="2623540"/>
                <a:ext cx="1543863" cy="2547443"/>
              </a:xfrm>
              <a:prstGeom prst="rect">
                <a:avLst/>
              </a:prstGeom>
              <a:ln>
                <a:noFill/>
              </a:ln>
            </p:spPr>
            <p:txBody>
              <a:bodyPr wrap="square" lIns="91440" tIns="45720" rIns="91440" bIns="45720" anchor="t">
                <a:spAutoFit/>
              </a:bodyPr>
              <a:lstStyle/>
              <a:p>
                <a:pPr>
                  <a:lnSpc>
                    <a:spcPct val="130000"/>
                  </a:lnSpc>
                </a:pPr>
                <a:r>
                  <a:rPr lang="zh-CN" altLang="en-US" sz="1400" dirty="0">
                    <a:latin typeface="+mn-ea"/>
                  </a:rPr>
                  <a:t>客户端发送</a:t>
                </a:r>
                <a:r>
                  <a:rPr lang="en-US" altLang="zh-CN" sz="1400" dirty="0">
                    <a:latin typeface="+mn-ea"/>
                  </a:rPr>
                  <a:t>HTTP</a:t>
                </a:r>
                <a:r>
                  <a:rPr lang="zh-CN" altLang="en-US" sz="1400" dirty="0">
                    <a:latin typeface="+mn-ea"/>
                  </a:rPr>
                  <a:t>请求到服务器。</a:t>
                </a:r>
                <a:endParaRPr lang="zh-CN" altLang="en-US" sz="1400" dirty="0">
                  <a:latin typeface="+mn-ea"/>
                </a:endParaRPr>
              </a:p>
              <a:p>
                <a:pPr>
                  <a:lnSpc>
                    <a:spcPct val="130000"/>
                  </a:lnSpc>
                </a:pPr>
                <a:r>
                  <a:rPr lang="en-US" altLang="zh-CN" sz="1400" dirty="0">
                    <a:latin typeface="+mn-ea"/>
                  </a:rPr>
                  <a:t>Controller</a:t>
                </a:r>
                <a:r>
                  <a:rPr lang="zh-CN" altLang="en-US" sz="1400" dirty="0">
                    <a:latin typeface="+mn-ea"/>
                  </a:rPr>
                  <a:t>层（例如</a:t>
                </a:r>
                <a:r>
                  <a:rPr lang="en-US" altLang="zh-CN" sz="1400" dirty="0" err="1">
                    <a:latin typeface="+mn-ea"/>
                  </a:rPr>
                  <a:t>UserController</a:t>
                </a:r>
                <a:r>
                  <a:rPr lang="zh-CN" altLang="en-US" sz="1400" dirty="0">
                    <a:latin typeface="+mn-ea"/>
                  </a:rPr>
                  <a:t>）接收请求，并解析请求参数。</a:t>
                </a:r>
                <a:endParaRPr lang="zh-CN" altLang="en-US" sz="1400" dirty="0">
                  <a:latin typeface="+mn-ea"/>
                </a:endParaRPr>
              </a:p>
            </p:txBody>
          </p:sp>
        </p:grpSp>
        <p:grpSp>
          <p:nvGrpSpPr>
            <p:cNvPr id="11" name="组合 10"/>
            <p:cNvGrpSpPr/>
            <p:nvPr/>
          </p:nvGrpSpPr>
          <p:grpSpPr>
            <a:xfrm>
              <a:off x="2702104" y="1462271"/>
              <a:ext cx="1551480" cy="4487841"/>
              <a:chOff x="2702104" y="1462271"/>
              <a:chExt cx="1551480" cy="4487841"/>
            </a:xfrm>
          </p:grpSpPr>
          <p:sp>
            <p:nvSpPr>
              <p:cNvPr id="49" name="2"/>
              <p:cNvSpPr/>
              <p:nvPr>
                <p:custDataLst>
                  <p:tags r:id="rId6"/>
                </p:custDataLst>
              </p:nvPr>
            </p:nvSpPr>
            <p:spPr>
              <a:xfrm>
                <a:off x="2709722" y="2280127"/>
                <a:ext cx="1543862" cy="366998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mn-ea"/>
                </a:endParaRPr>
              </a:p>
            </p:txBody>
          </p:sp>
          <p:sp>
            <p:nvSpPr>
              <p:cNvPr id="50" name="Title-2"/>
              <p:cNvSpPr/>
              <p:nvPr>
                <p:custDataLst>
                  <p:tags r:id="rId7"/>
                </p:custDataLst>
              </p:nvPr>
            </p:nvSpPr>
            <p:spPr>
              <a:xfrm>
                <a:off x="2702105" y="1462271"/>
                <a:ext cx="1543862" cy="817856"/>
              </a:xfrm>
              <a:prstGeom prst="roundRect">
                <a:avLst>
                  <a:gd name="adj" fmla="val 0"/>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b="1" dirty="0">
                    <a:solidFill>
                      <a:schemeClr val="bg1"/>
                    </a:solidFill>
                    <a:latin typeface="+mn-ea"/>
                  </a:rPr>
                  <a:t>控制层调用</a:t>
                </a:r>
                <a:r>
                  <a:rPr lang="en-US" altLang="zh-CN" b="1" dirty="0">
                    <a:solidFill>
                      <a:schemeClr val="bg1"/>
                    </a:solidFill>
                    <a:latin typeface="+mn-ea"/>
                  </a:rPr>
                  <a:t>Service</a:t>
                </a:r>
                <a:r>
                  <a:rPr lang="zh-CN" altLang="en-US" b="1" dirty="0">
                    <a:solidFill>
                      <a:schemeClr val="bg1"/>
                    </a:solidFill>
                    <a:latin typeface="+mn-ea"/>
                  </a:rPr>
                  <a:t>层</a:t>
                </a:r>
                <a:endParaRPr lang="zh-CN" altLang="en-US" b="1" dirty="0">
                  <a:solidFill>
                    <a:schemeClr val="bg1"/>
                  </a:solidFill>
                  <a:latin typeface="+mn-ea"/>
                </a:endParaRPr>
              </a:p>
            </p:txBody>
          </p:sp>
          <p:sp>
            <p:nvSpPr>
              <p:cNvPr id="51" name="Body-2"/>
              <p:cNvSpPr/>
              <p:nvPr>
                <p:custDataLst>
                  <p:tags r:id="rId8"/>
                </p:custDataLst>
              </p:nvPr>
            </p:nvSpPr>
            <p:spPr>
              <a:xfrm flipH="1">
                <a:off x="2702104" y="2271883"/>
                <a:ext cx="1543863" cy="2547443"/>
              </a:xfrm>
              <a:prstGeom prst="rect">
                <a:avLst/>
              </a:prstGeom>
              <a:ln>
                <a:noFill/>
              </a:ln>
            </p:spPr>
            <p:txBody>
              <a:bodyPr wrap="square" lIns="91440" tIns="45720" rIns="91440" bIns="45720" anchor="t">
                <a:spAutoFit/>
              </a:bodyPr>
              <a:lstStyle/>
              <a:p>
                <a:pPr>
                  <a:lnSpc>
                    <a:spcPct val="130000"/>
                  </a:lnSpc>
                </a:pPr>
                <a:r>
                  <a:rPr lang="en-US" altLang="zh-CN" sz="1400" dirty="0">
                    <a:latin typeface="+mn-ea"/>
                  </a:rPr>
                  <a:t>Controller</a:t>
                </a:r>
                <a:r>
                  <a:rPr lang="zh-CN" altLang="en-US" sz="1400" dirty="0">
                    <a:latin typeface="+mn-ea"/>
                  </a:rPr>
                  <a:t>层调用</a:t>
                </a:r>
                <a:r>
                  <a:rPr lang="en-US" altLang="zh-CN" sz="1400" dirty="0">
                    <a:latin typeface="+mn-ea"/>
                  </a:rPr>
                  <a:t>Service</a:t>
                </a:r>
                <a:r>
                  <a:rPr lang="zh-CN" altLang="en-US" sz="1400" dirty="0">
                    <a:latin typeface="+mn-ea"/>
                  </a:rPr>
                  <a:t>层的方法来处理业务逻辑。例如，调用</a:t>
                </a:r>
                <a:r>
                  <a:rPr lang="en-US" altLang="zh-CN" sz="1400" dirty="0" err="1">
                    <a:latin typeface="+mn-ea"/>
                  </a:rPr>
                  <a:t>UserService</a:t>
                </a:r>
                <a:r>
                  <a:rPr lang="zh-CN" altLang="en-US" sz="1400" dirty="0">
                    <a:latin typeface="+mn-ea"/>
                  </a:rPr>
                  <a:t>的</a:t>
                </a:r>
                <a:r>
                  <a:rPr lang="en-US" altLang="zh-CN" sz="1400" dirty="0" err="1">
                    <a:latin typeface="+mn-ea"/>
                  </a:rPr>
                  <a:t>getUserByUserName</a:t>
                </a:r>
                <a:r>
                  <a:rPr lang="zh-CN" altLang="en-US" sz="1400" dirty="0">
                    <a:latin typeface="+mn-ea"/>
                  </a:rPr>
                  <a:t>方法。</a:t>
                </a:r>
                <a:endParaRPr lang="zh-CN" altLang="en-US" sz="1400" dirty="0">
                  <a:latin typeface="+mn-ea"/>
                </a:endParaRPr>
              </a:p>
            </p:txBody>
          </p:sp>
        </p:grpSp>
        <p:grpSp>
          <p:nvGrpSpPr>
            <p:cNvPr id="12" name="组合 11"/>
            <p:cNvGrpSpPr/>
            <p:nvPr/>
          </p:nvGrpSpPr>
          <p:grpSpPr>
            <a:xfrm>
              <a:off x="4439463" y="1462271"/>
              <a:ext cx="1551480" cy="4487841"/>
              <a:chOff x="4439463" y="1462271"/>
              <a:chExt cx="1551480" cy="4487841"/>
            </a:xfrm>
          </p:grpSpPr>
          <p:sp>
            <p:nvSpPr>
              <p:cNvPr id="32" name="3"/>
              <p:cNvSpPr/>
              <p:nvPr>
                <p:custDataLst>
                  <p:tags r:id="rId9"/>
                </p:custDataLst>
              </p:nvPr>
            </p:nvSpPr>
            <p:spPr>
              <a:xfrm>
                <a:off x="4439463" y="2280127"/>
                <a:ext cx="1543862" cy="3669985"/>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mn-ea"/>
                </a:endParaRPr>
              </a:p>
            </p:txBody>
          </p:sp>
          <p:sp>
            <p:nvSpPr>
              <p:cNvPr id="33" name="Title-3"/>
              <p:cNvSpPr/>
              <p:nvPr>
                <p:custDataLst>
                  <p:tags r:id="rId10"/>
                </p:custDataLst>
              </p:nvPr>
            </p:nvSpPr>
            <p:spPr>
              <a:xfrm>
                <a:off x="4447081" y="1462271"/>
                <a:ext cx="1543862" cy="817856"/>
              </a:xfrm>
              <a:prstGeom prst="roundRect">
                <a:avLst>
                  <a:gd name="adj" fmla="val 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mn-ea"/>
                  </a:rPr>
                  <a:t>Service</a:t>
                </a:r>
                <a:r>
                  <a:rPr lang="zh-CN" altLang="en-US" b="1" dirty="0">
                    <a:solidFill>
                      <a:schemeClr val="bg1"/>
                    </a:solidFill>
                    <a:latin typeface="+mn-ea"/>
                  </a:rPr>
                  <a:t>层调用</a:t>
                </a:r>
                <a:r>
                  <a:rPr lang="en-US" altLang="zh-CN" b="1" dirty="0">
                    <a:solidFill>
                      <a:schemeClr val="bg1"/>
                    </a:solidFill>
                    <a:latin typeface="+mn-ea"/>
                  </a:rPr>
                  <a:t>DAO</a:t>
                </a:r>
                <a:r>
                  <a:rPr lang="zh-CN" altLang="en-US" b="1" dirty="0">
                    <a:solidFill>
                      <a:schemeClr val="bg1"/>
                    </a:solidFill>
                    <a:latin typeface="+mn-ea"/>
                  </a:rPr>
                  <a:t>层</a:t>
                </a:r>
                <a:endParaRPr lang="zh-CN" altLang="en-US" b="1" dirty="0">
                  <a:solidFill>
                    <a:schemeClr val="bg1"/>
                  </a:solidFill>
                  <a:latin typeface="+mn-ea"/>
                </a:endParaRPr>
              </a:p>
            </p:txBody>
          </p:sp>
          <p:sp>
            <p:nvSpPr>
              <p:cNvPr id="46" name="Body-3"/>
              <p:cNvSpPr/>
              <p:nvPr>
                <p:custDataLst>
                  <p:tags r:id="rId11"/>
                </p:custDataLst>
              </p:nvPr>
            </p:nvSpPr>
            <p:spPr>
              <a:xfrm flipH="1">
                <a:off x="4447080" y="2249197"/>
                <a:ext cx="1543863" cy="1838634"/>
              </a:xfrm>
              <a:prstGeom prst="rect">
                <a:avLst/>
              </a:prstGeom>
              <a:ln>
                <a:noFill/>
              </a:ln>
            </p:spPr>
            <p:txBody>
              <a:bodyPr wrap="square" lIns="91440" tIns="45720" rIns="91440" bIns="45720" anchor="t">
                <a:spAutoFit/>
              </a:bodyPr>
              <a:lstStyle/>
              <a:p>
                <a:pPr>
                  <a:lnSpc>
                    <a:spcPct val="130000"/>
                  </a:lnSpc>
                </a:pPr>
                <a:r>
                  <a:rPr lang="en-US" altLang="zh-CN" sz="1400" dirty="0">
                    <a:latin typeface="+mn-ea"/>
                  </a:rPr>
                  <a:t>Service</a:t>
                </a:r>
                <a:r>
                  <a:rPr lang="zh-CN" altLang="en-US" sz="1400" dirty="0">
                    <a:latin typeface="+mn-ea"/>
                  </a:rPr>
                  <a:t>层处理业务逻辑，并调用数据访问层的方法进行数据库操作。</a:t>
                </a:r>
                <a:endParaRPr lang="zh-CN" altLang="en-US" sz="1400" dirty="0">
                  <a:latin typeface="+mn-ea"/>
                </a:endParaRPr>
              </a:p>
            </p:txBody>
          </p:sp>
        </p:grpSp>
        <p:grpSp>
          <p:nvGrpSpPr>
            <p:cNvPr id="13" name="组合 12"/>
            <p:cNvGrpSpPr/>
            <p:nvPr/>
          </p:nvGrpSpPr>
          <p:grpSpPr>
            <a:xfrm>
              <a:off x="6190821" y="1462271"/>
              <a:ext cx="1543863" cy="4487842"/>
              <a:chOff x="6190821" y="1462271"/>
              <a:chExt cx="1543863" cy="4487842"/>
            </a:xfrm>
          </p:grpSpPr>
          <p:sp>
            <p:nvSpPr>
              <p:cNvPr id="27" name="4"/>
              <p:cNvSpPr/>
              <p:nvPr>
                <p:custDataLst>
                  <p:tags r:id="rId12"/>
                </p:custDataLst>
              </p:nvPr>
            </p:nvSpPr>
            <p:spPr>
              <a:xfrm>
                <a:off x="6190822" y="2606375"/>
                <a:ext cx="1543862" cy="3343738"/>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latin typeface="+mn-ea"/>
                </a:endParaRPr>
              </a:p>
            </p:txBody>
          </p:sp>
          <p:sp>
            <p:nvSpPr>
              <p:cNvPr id="28" name="Title-4"/>
              <p:cNvSpPr/>
              <p:nvPr>
                <p:custDataLst>
                  <p:tags r:id="rId13"/>
                </p:custDataLst>
              </p:nvPr>
            </p:nvSpPr>
            <p:spPr>
              <a:xfrm>
                <a:off x="6190822" y="1462271"/>
                <a:ext cx="1543862" cy="1168366"/>
              </a:xfrm>
              <a:prstGeom prst="roundRect">
                <a:avLst>
                  <a:gd name="adj" fmla="val 0"/>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mn-ea"/>
                  </a:rPr>
                  <a:t>DAO</a:t>
                </a:r>
                <a:r>
                  <a:rPr lang="zh-CN" altLang="en-US" b="1" dirty="0">
                    <a:solidFill>
                      <a:schemeClr val="bg1"/>
                    </a:solidFill>
                    <a:latin typeface="+mn-ea"/>
                  </a:rPr>
                  <a:t>层通过</a:t>
                </a:r>
                <a:r>
                  <a:rPr lang="en-US" altLang="zh-CN" b="1" dirty="0">
                    <a:solidFill>
                      <a:schemeClr val="bg1"/>
                    </a:solidFill>
                    <a:latin typeface="+mn-ea"/>
                  </a:rPr>
                  <a:t>Mapper</a:t>
                </a:r>
                <a:r>
                  <a:rPr lang="zh-CN" altLang="en-US" b="1" dirty="0">
                    <a:solidFill>
                      <a:schemeClr val="bg1"/>
                    </a:solidFill>
                    <a:latin typeface="+mn-ea"/>
                  </a:rPr>
                  <a:t>与数据库交互</a:t>
                </a:r>
                <a:endParaRPr lang="zh-CN" altLang="en-US" b="1" dirty="0">
                  <a:solidFill>
                    <a:schemeClr val="bg1"/>
                  </a:solidFill>
                  <a:latin typeface="+mn-ea"/>
                </a:endParaRPr>
              </a:p>
            </p:txBody>
          </p:sp>
          <p:sp>
            <p:nvSpPr>
              <p:cNvPr id="29" name="Body-4"/>
              <p:cNvSpPr/>
              <p:nvPr>
                <p:custDataLst>
                  <p:tags r:id="rId14"/>
                </p:custDataLst>
              </p:nvPr>
            </p:nvSpPr>
            <p:spPr>
              <a:xfrm flipH="1">
                <a:off x="6190821" y="2623540"/>
                <a:ext cx="1543863" cy="3256250"/>
              </a:xfrm>
              <a:prstGeom prst="rect">
                <a:avLst/>
              </a:prstGeom>
              <a:ln>
                <a:noFill/>
              </a:ln>
            </p:spPr>
            <p:txBody>
              <a:bodyPr wrap="square" lIns="91440" tIns="45720" rIns="91440" bIns="45720" anchor="t">
                <a:spAutoFit/>
              </a:bodyPr>
              <a:lstStyle/>
              <a:p>
                <a:pPr algn="ctr">
                  <a:lnSpc>
                    <a:spcPct val="130000"/>
                  </a:lnSpc>
                </a:pPr>
                <a:r>
                  <a:rPr lang="en-US" altLang="zh-CN" sz="1400">
                    <a:latin typeface="+mn-ea"/>
                  </a:rPr>
                  <a:t>DAO</a:t>
                </a:r>
                <a:r>
                  <a:rPr lang="zh-CN" altLang="en-US" sz="1400">
                    <a:latin typeface="+mn-ea"/>
                  </a:rPr>
                  <a:t>层</a:t>
                </a:r>
                <a:r>
                  <a:rPr lang="zh-CN" altLang="en-US" sz="1400" dirty="0">
                    <a:latin typeface="+mn-ea"/>
                  </a:rPr>
                  <a:t>通过</a:t>
                </a:r>
                <a:r>
                  <a:rPr lang="en-US" altLang="zh-CN" sz="1400" dirty="0">
                    <a:latin typeface="+mn-ea"/>
                  </a:rPr>
                  <a:t>Mapper</a:t>
                </a:r>
                <a:r>
                  <a:rPr lang="zh-CN" altLang="en-US" sz="1400" dirty="0">
                    <a:latin typeface="+mn-ea"/>
                  </a:rPr>
                  <a:t>（</a:t>
                </a:r>
                <a:r>
                  <a:rPr lang="en-US" altLang="zh-CN" sz="1400" dirty="0" err="1">
                    <a:latin typeface="+mn-ea"/>
                  </a:rPr>
                  <a:t>MyBatis</a:t>
                </a:r>
                <a:r>
                  <a:rPr lang="zh-CN" altLang="en-US" sz="1400" dirty="0">
                    <a:latin typeface="+mn-ea"/>
                  </a:rPr>
                  <a:t>的</a:t>
                </a:r>
                <a:r>
                  <a:rPr lang="en-US" altLang="zh-CN" sz="1400" dirty="0">
                    <a:latin typeface="+mn-ea"/>
                  </a:rPr>
                  <a:t>Mapper</a:t>
                </a:r>
                <a:r>
                  <a:rPr lang="zh-CN" altLang="en-US" sz="1400" dirty="0">
                    <a:latin typeface="+mn-ea"/>
                  </a:rPr>
                  <a:t>接口和</a:t>
                </a:r>
                <a:r>
                  <a:rPr lang="en-US" altLang="zh-CN" sz="1400" dirty="0">
                    <a:latin typeface="+mn-ea"/>
                  </a:rPr>
                  <a:t>XML</a:t>
                </a:r>
                <a:r>
                  <a:rPr lang="zh-CN" altLang="en-US" sz="1400" dirty="0">
                    <a:latin typeface="+mn-ea"/>
                  </a:rPr>
                  <a:t>配置）执行</a:t>
                </a:r>
                <a:r>
                  <a:rPr lang="en-US" altLang="zh-CN" sz="1400" dirty="0">
                    <a:latin typeface="+mn-ea"/>
                  </a:rPr>
                  <a:t>SQL</a:t>
                </a:r>
                <a:r>
                  <a:rPr lang="zh-CN" altLang="en-US" sz="1400" dirty="0">
                    <a:latin typeface="+mn-ea"/>
                  </a:rPr>
                  <a:t>查询。</a:t>
                </a:r>
                <a:endParaRPr lang="zh-CN" altLang="en-US" sz="1400" dirty="0">
                  <a:latin typeface="+mn-ea"/>
                </a:endParaRPr>
              </a:p>
              <a:p>
                <a:pPr algn="ctr">
                  <a:lnSpc>
                    <a:spcPct val="130000"/>
                  </a:lnSpc>
                </a:pPr>
                <a:r>
                  <a:rPr lang="en-US" altLang="zh-CN" sz="1400" dirty="0" err="1">
                    <a:latin typeface="+mn-ea"/>
                  </a:rPr>
                  <a:t>MyBatis</a:t>
                </a:r>
                <a:r>
                  <a:rPr lang="zh-CN" altLang="en-US" sz="1400" dirty="0">
                    <a:latin typeface="+mn-ea"/>
                  </a:rPr>
                  <a:t>根据</a:t>
                </a:r>
                <a:r>
                  <a:rPr lang="en-US" altLang="zh-CN" sz="1400" dirty="0">
                    <a:latin typeface="+mn-ea"/>
                  </a:rPr>
                  <a:t>XML</a:t>
                </a:r>
                <a:r>
                  <a:rPr lang="zh-CN" altLang="en-US" sz="1400" dirty="0">
                    <a:latin typeface="+mn-ea"/>
                  </a:rPr>
                  <a:t>配置将查询结果映射到实体对象（例如</a:t>
                </a:r>
                <a:r>
                  <a:rPr lang="en-US" altLang="zh-CN" sz="1400" dirty="0">
                    <a:latin typeface="+mn-ea"/>
                  </a:rPr>
                  <a:t>User</a:t>
                </a:r>
                <a:r>
                  <a:rPr lang="zh-CN" altLang="en-US" sz="1400" dirty="0">
                    <a:latin typeface="+mn-ea"/>
                  </a:rPr>
                  <a:t>）。</a:t>
                </a:r>
                <a:endParaRPr lang="zh-CN" altLang="en-US" sz="1400" dirty="0">
                  <a:latin typeface="+mn-ea"/>
                </a:endParaRPr>
              </a:p>
            </p:txBody>
          </p:sp>
        </p:grpSp>
        <p:grpSp>
          <p:nvGrpSpPr>
            <p:cNvPr id="14" name="组合 13"/>
            <p:cNvGrpSpPr/>
            <p:nvPr/>
          </p:nvGrpSpPr>
          <p:grpSpPr>
            <a:xfrm>
              <a:off x="7934563" y="1462271"/>
              <a:ext cx="1543863" cy="4487841"/>
              <a:chOff x="7934563" y="1462271"/>
              <a:chExt cx="1543863" cy="4487841"/>
            </a:xfrm>
          </p:grpSpPr>
          <p:sp>
            <p:nvSpPr>
              <p:cNvPr id="22" name="5"/>
              <p:cNvSpPr/>
              <p:nvPr>
                <p:custDataLst>
                  <p:tags r:id="rId15"/>
                </p:custDataLst>
              </p:nvPr>
            </p:nvSpPr>
            <p:spPr>
              <a:xfrm>
                <a:off x="7934563" y="2655982"/>
                <a:ext cx="1543862" cy="3294130"/>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latin typeface="+mn-ea"/>
                </a:endParaRPr>
              </a:p>
            </p:txBody>
          </p:sp>
          <p:sp>
            <p:nvSpPr>
              <p:cNvPr id="23" name="Title-5"/>
              <p:cNvSpPr/>
              <p:nvPr>
                <p:custDataLst>
                  <p:tags r:id="rId16"/>
                </p:custDataLst>
              </p:nvPr>
            </p:nvSpPr>
            <p:spPr>
              <a:xfrm>
                <a:off x="7934564" y="1462271"/>
                <a:ext cx="1543862" cy="1168364"/>
              </a:xfrm>
              <a:prstGeom prst="roundRect">
                <a:avLst>
                  <a:gd name="adj" fmla="val 0"/>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mn-ea"/>
                  </a:rPr>
                  <a:t>DAO</a:t>
                </a:r>
                <a:r>
                  <a:rPr lang="zh-CN" altLang="en-US" b="1" dirty="0">
                    <a:solidFill>
                      <a:schemeClr val="bg1"/>
                    </a:solidFill>
                    <a:latin typeface="+mn-ea"/>
                  </a:rPr>
                  <a:t>层返回实体对象到</a:t>
                </a:r>
                <a:r>
                  <a:rPr lang="en-US" altLang="zh-CN" b="1" dirty="0">
                    <a:solidFill>
                      <a:schemeClr val="bg1"/>
                    </a:solidFill>
                    <a:latin typeface="+mn-ea"/>
                  </a:rPr>
                  <a:t>Service</a:t>
                </a:r>
                <a:r>
                  <a:rPr lang="zh-CN" altLang="en-US" b="1" dirty="0">
                    <a:solidFill>
                      <a:schemeClr val="bg1"/>
                    </a:solidFill>
                    <a:latin typeface="+mn-ea"/>
                  </a:rPr>
                  <a:t>层</a:t>
                </a:r>
                <a:endParaRPr lang="zh-CN" altLang="en-US" b="1" dirty="0">
                  <a:solidFill>
                    <a:schemeClr val="bg1"/>
                  </a:solidFill>
                  <a:latin typeface="+mn-ea"/>
                </a:endParaRPr>
              </a:p>
            </p:txBody>
          </p:sp>
          <p:sp>
            <p:nvSpPr>
              <p:cNvPr id="24" name="Body-5"/>
              <p:cNvSpPr/>
              <p:nvPr>
                <p:custDataLst>
                  <p:tags r:id="rId17"/>
                </p:custDataLst>
              </p:nvPr>
            </p:nvSpPr>
            <p:spPr>
              <a:xfrm flipH="1">
                <a:off x="7934563" y="2623539"/>
                <a:ext cx="1543863" cy="1838634"/>
              </a:xfrm>
              <a:prstGeom prst="rect">
                <a:avLst/>
              </a:prstGeom>
              <a:ln>
                <a:noFill/>
              </a:ln>
            </p:spPr>
            <p:txBody>
              <a:bodyPr wrap="square" lIns="91440" tIns="45720" rIns="91440" bIns="45720" anchor="t">
                <a:spAutoFit/>
              </a:bodyPr>
              <a:lstStyle/>
              <a:p>
                <a:pPr algn="ctr">
                  <a:lnSpc>
                    <a:spcPct val="130000"/>
                  </a:lnSpc>
                </a:pPr>
                <a:r>
                  <a:rPr lang="zh-CN" altLang="en-US" sz="1400" dirty="0">
                    <a:latin typeface="+mn-ea"/>
                  </a:rPr>
                  <a:t>数据库查询结果被映射为实体对象（例如</a:t>
                </a:r>
                <a:r>
                  <a:rPr lang="en-US" altLang="zh-CN" sz="1400" dirty="0">
                    <a:latin typeface="+mn-ea"/>
                  </a:rPr>
                  <a:t>User</a:t>
                </a:r>
                <a:r>
                  <a:rPr lang="zh-CN" altLang="en-US" sz="1400" dirty="0">
                    <a:latin typeface="+mn-ea"/>
                  </a:rPr>
                  <a:t>），并返回给</a:t>
                </a:r>
                <a:r>
                  <a:rPr lang="en-US" altLang="zh-CN" sz="1400" dirty="0">
                    <a:latin typeface="+mn-ea"/>
                  </a:rPr>
                  <a:t>Service</a:t>
                </a:r>
                <a:r>
                  <a:rPr lang="zh-CN" altLang="en-US" sz="1400" dirty="0">
                    <a:latin typeface="+mn-ea"/>
                  </a:rPr>
                  <a:t>层。</a:t>
                </a:r>
                <a:endParaRPr lang="zh-CN" altLang="en-US" sz="1400" dirty="0">
                  <a:latin typeface="+mn-ea"/>
                </a:endParaRPr>
              </a:p>
            </p:txBody>
          </p:sp>
        </p:grpSp>
        <p:grpSp>
          <p:nvGrpSpPr>
            <p:cNvPr id="15" name="组合 14"/>
            <p:cNvGrpSpPr/>
            <p:nvPr/>
          </p:nvGrpSpPr>
          <p:grpSpPr>
            <a:xfrm>
              <a:off x="9677072" y="1462271"/>
              <a:ext cx="1543863" cy="4487840"/>
              <a:chOff x="9677072" y="1462271"/>
              <a:chExt cx="1543863" cy="4487840"/>
            </a:xfrm>
          </p:grpSpPr>
          <p:sp>
            <p:nvSpPr>
              <p:cNvPr id="17" name="6"/>
              <p:cNvSpPr/>
              <p:nvPr>
                <p:custDataLst>
                  <p:tags r:id="rId18"/>
                </p:custDataLst>
              </p:nvPr>
            </p:nvSpPr>
            <p:spPr>
              <a:xfrm>
                <a:off x="9677072" y="3348717"/>
                <a:ext cx="1543862" cy="2601394"/>
              </a:xfrm>
              <a:prstGeom prst="roundRect">
                <a:avLst>
                  <a:gd name="adj" fmla="val 0"/>
                </a:avLst>
              </a:prstGeom>
              <a:solidFill>
                <a:schemeClr val="tx1">
                  <a:lumMod val="25000"/>
                  <a:lumOff val="75000"/>
                  <a:alpha val="2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latin typeface="+mn-ea"/>
                </a:endParaRPr>
              </a:p>
            </p:txBody>
          </p:sp>
          <p:sp>
            <p:nvSpPr>
              <p:cNvPr id="18" name="Title-6"/>
              <p:cNvSpPr/>
              <p:nvPr>
                <p:custDataLst>
                  <p:tags r:id="rId19"/>
                </p:custDataLst>
              </p:nvPr>
            </p:nvSpPr>
            <p:spPr>
              <a:xfrm>
                <a:off x="9677073" y="1462271"/>
                <a:ext cx="1543862" cy="1869385"/>
              </a:xfrm>
              <a:prstGeom prst="roundRect">
                <a:avLst>
                  <a:gd name="adj" fmla="val 0"/>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b="1" dirty="0">
                    <a:solidFill>
                      <a:schemeClr val="bg1"/>
                    </a:solidFill>
                    <a:latin typeface="+mn-ea"/>
                  </a:rPr>
                  <a:t>Service</a:t>
                </a:r>
                <a:r>
                  <a:rPr lang="zh-CN" altLang="en-US" b="1" dirty="0">
                    <a:solidFill>
                      <a:schemeClr val="bg1"/>
                    </a:solidFill>
                    <a:latin typeface="+mn-ea"/>
                  </a:rPr>
                  <a:t>层处理并返回结果到</a:t>
                </a:r>
                <a:r>
                  <a:rPr lang="en-US" altLang="zh-CN" b="1" dirty="0">
                    <a:solidFill>
                      <a:schemeClr val="bg1"/>
                    </a:solidFill>
                    <a:latin typeface="+mn-ea"/>
                  </a:rPr>
                  <a:t>Controller</a:t>
                </a:r>
                <a:r>
                  <a:rPr lang="zh-CN" altLang="en-US" b="1" dirty="0">
                    <a:solidFill>
                      <a:schemeClr val="bg1"/>
                    </a:solidFill>
                    <a:latin typeface="+mn-ea"/>
                  </a:rPr>
                  <a:t>层</a:t>
                </a:r>
                <a:endParaRPr lang="zh-CN" altLang="en-US" b="1" dirty="0">
                  <a:solidFill>
                    <a:schemeClr val="bg1"/>
                  </a:solidFill>
                  <a:latin typeface="+mn-ea"/>
                </a:endParaRPr>
              </a:p>
            </p:txBody>
          </p:sp>
          <p:sp>
            <p:nvSpPr>
              <p:cNvPr id="19" name="Body-6"/>
              <p:cNvSpPr/>
              <p:nvPr>
                <p:custDataLst>
                  <p:tags r:id="rId20"/>
                </p:custDataLst>
              </p:nvPr>
            </p:nvSpPr>
            <p:spPr>
              <a:xfrm flipH="1">
                <a:off x="9677072" y="3338199"/>
                <a:ext cx="1543863" cy="2193038"/>
              </a:xfrm>
              <a:prstGeom prst="rect">
                <a:avLst/>
              </a:prstGeom>
              <a:ln>
                <a:noFill/>
              </a:ln>
            </p:spPr>
            <p:txBody>
              <a:bodyPr wrap="square" lIns="91440" tIns="45720" rIns="91440" bIns="45720" anchor="t">
                <a:spAutoFit/>
              </a:bodyPr>
              <a:lstStyle/>
              <a:p>
                <a:pPr algn="ctr">
                  <a:lnSpc>
                    <a:spcPct val="130000"/>
                  </a:lnSpc>
                </a:pPr>
                <a:r>
                  <a:rPr lang="en-US" altLang="zh-CN" sz="1400" dirty="0">
                    <a:latin typeface="+mn-ea"/>
                  </a:rPr>
                  <a:t>Service</a:t>
                </a:r>
                <a:r>
                  <a:rPr lang="zh-CN" altLang="en-US" sz="1400" dirty="0">
                    <a:latin typeface="+mn-ea"/>
                  </a:rPr>
                  <a:t>层接收实体对象，并根据业务逻辑进行处理后，将结果返回给</a:t>
                </a:r>
                <a:r>
                  <a:rPr lang="en-US" altLang="zh-CN" sz="1400" dirty="0">
                    <a:latin typeface="+mn-ea"/>
                  </a:rPr>
                  <a:t>Controller</a:t>
                </a:r>
                <a:r>
                  <a:rPr lang="zh-CN" altLang="en-US" sz="1400" dirty="0">
                    <a:latin typeface="+mn-ea"/>
                  </a:rPr>
                  <a:t>层。</a:t>
                </a:r>
                <a:endParaRPr lang="zh-CN" altLang="en-US" sz="1400" dirty="0">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20321"/>
            <a:ext cx="4464353" cy="4464353"/>
          </a:xfrm>
          <a:prstGeom prst="rect">
            <a:avLst/>
          </a:prstGeom>
        </p:spPr>
      </p:pic>
      <p:sp>
        <p:nvSpPr>
          <p:cNvPr id="4" name="文本框 3"/>
          <p:cNvSpPr txBox="1"/>
          <p:nvPr/>
        </p:nvSpPr>
        <p:spPr>
          <a:xfrm>
            <a:off x="6430225" y="2698402"/>
            <a:ext cx="3535680" cy="1106805"/>
          </a:xfrm>
          <a:prstGeom prst="rect">
            <a:avLst/>
          </a:prstGeom>
          <a:noFill/>
        </p:spPr>
        <p:txBody>
          <a:bodyPr wrap="none" rtlCol="0">
            <a:spAutoFit/>
          </a:bodyPr>
          <a:lstStyle/>
          <a:p>
            <a:pPr algn="ctr"/>
            <a:r>
              <a:rPr lang="zh-CN" sz="6600" dirty="0">
                <a:solidFill>
                  <a:srgbClr val="7B68A1"/>
                </a:solidFill>
                <a:latin typeface="思源黑体 CN Normal" panose="020B0400000000000000" pitchFamily="34" charset="-122"/>
                <a:ea typeface="思源黑体 CN Normal" panose="020B0400000000000000" pitchFamily="34" charset="-122"/>
              </a:rPr>
              <a:t>谢谢观看</a:t>
            </a:r>
            <a:endParaRPr lang="zh-CN" sz="6600" dirty="0">
              <a:solidFill>
                <a:srgbClr val="7B68A1"/>
              </a:solidFill>
              <a:latin typeface="思源黑体 CN Normal" panose="020B0400000000000000" pitchFamily="34" charset="-122"/>
              <a:ea typeface="思源黑体 CN Normal" panose="020B0400000000000000" pitchFamily="34" charset="-122"/>
            </a:endParaRPr>
          </a:p>
        </p:txBody>
      </p:sp>
      <p:cxnSp>
        <p:nvCxnSpPr>
          <p:cNvPr id="6" name="直接连接符 5"/>
          <p:cNvCxnSpPr/>
          <p:nvPr/>
        </p:nvCxnSpPr>
        <p:spPr>
          <a:xfrm>
            <a:off x="6242459" y="4853251"/>
            <a:ext cx="3870532" cy="19000"/>
          </a:xfrm>
          <a:prstGeom prst="line">
            <a:avLst/>
          </a:prstGeom>
          <a:ln w="19050">
            <a:solidFill>
              <a:srgbClr val="7B68A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960" y="1068640"/>
            <a:ext cx="1312210" cy="1303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627191" cy="52197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1.2</a:t>
            </a:r>
            <a:r>
              <a:rPr lang="zh-CN" altLang="en-US" sz="2800" b="1" dirty="0">
                <a:solidFill>
                  <a:srgbClr val="7B68A1"/>
                </a:solidFill>
                <a:latin typeface="思源黑体 CN Normal" panose="020B0400000000000000" pitchFamily="34" charset="-122"/>
                <a:ea typeface="思源黑体 CN Normal" panose="020B0400000000000000" pitchFamily="34" charset="-122"/>
              </a:rPr>
              <a:t> 开发配置简介</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sp>
        <p:nvSpPr>
          <p:cNvPr id="9" name="Freeform 5"/>
          <p:cNvSpPr>
            <a:spLocks noEditPoints="1"/>
          </p:cNvSpPr>
          <p:nvPr/>
        </p:nvSpPr>
        <p:spPr bwMode="auto">
          <a:xfrm>
            <a:off x="1403693" y="1645786"/>
            <a:ext cx="2773363" cy="2773363"/>
          </a:xfrm>
          <a:custGeom>
            <a:avLst/>
            <a:gdLst>
              <a:gd name="T0" fmla="*/ 2048 w 2048"/>
              <a:gd name="T1" fmla="*/ 1152 h 2048"/>
              <a:gd name="T2" fmla="*/ 2048 w 2048"/>
              <a:gd name="T3" fmla="*/ 896 h 2048"/>
              <a:gd name="T4" fmla="*/ 1845 w 2048"/>
              <a:gd name="T5" fmla="*/ 896 h 2048"/>
              <a:gd name="T6" fmla="*/ 1799 w 2048"/>
              <a:gd name="T7" fmla="*/ 724 h 2048"/>
              <a:gd name="T8" fmla="*/ 1975 w 2048"/>
              <a:gd name="T9" fmla="*/ 623 h 2048"/>
              <a:gd name="T10" fmla="*/ 1847 w 2048"/>
              <a:gd name="T11" fmla="*/ 401 h 2048"/>
              <a:gd name="T12" fmla="*/ 1672 w 2048"/>
              <a:gd name="T13" fmla="*/ 502 h 2048"/>
              <a:gd name="T14" fmla="*/ 1546 w 2048"/>
              <a:gd name="T15" fmla="*/ 376 h 2048"/>
              <a:gd name="T16" fmla="*/ 1647 w 2048"/>
              <a:gd name="T17" fmla="*/ 201 h 2048"/>
              <a:gd name="T18" fmla="*/ 1425 w 2048"/>
              <a:gd name="T19" fmla="*/ 73 h 2048"/>
              <a:gd name="T20" fmla="*/ 1324 w 2048"/>
              <a:gd name="T21" fmla="*/ 249 h 2048"/>
              <a:gd name="T22" fmla="*/ 1152 w 2048"/>
              <a:gd name="T23" fmla="*/ 203 h 2048"/>
              <a:gd name="T24" fmla="*/ 1152 w 2048"/>
              <a:gd name="T25" fmla="*/ 0 h 2048"/>
              <a:gd name="T26" fmla="*/ 896 w 2048"/>
              <a:gd name="T27" fmla="*/ 0 h 2048"/>
              <a:gd name="T28" fmla="*/ 896 w 2048"/>
              <a:gd name="T29" fmla="*/ 203 h 2048"/>
              <a:gd name="T30" fmla="*/ 724 w 2048"/>
              <a:gd name="T31" fmla="*/ 249 h 2048"/>
              <a:gd name="T32" fmla="*/ 623 w 2048"/>
              <a:gd name="T33" fmla="*/ 73 h 2048"/>
              <a:gd name="T34" fmla="*/ 401 w 2048"/>
              <a:gd name="T35" fmla="*/ 201 h 2048"/>
              <a:gd name="T36" fmla="*/ 502 w 2048"/>
              <a:gd name="T37" fmla="*/ 376 h 2048"/>
              <a:gd name="T38" fmla="*/ 377 w 2048"/>
              <a:gd name="T39" fmla="*/ 502 h 2048"/>
              <a:gd name="T40" fmla="*/ 201 w 2048"/>
              <a:gd name="T41" fmla="*/ 401 h 2048"/>
              <a:gd name="T42" fmla="*/ 73 w 2048"/>
              <a:gd name="T43" fmla="*/ 623 h 2048"/>
              <a:gd name="T44" fmla="*/ 249 w 2048"/>
              <a:gd name="T45" fmla="*/ 724 h 2048"/>
              <a:gd name="T46" fmla="*/ 203 w 2048"/>
              <a:gd name="T47" fmla="*/ 896 h 2048"/>
              <a:gd name="T48" fmla="*/ 0 w 2048"/>
              <a:gd name="T49" fmla="*/ 896 h 2048"/>
              <a:gd name="T50" fmla="*/ 0 w 2048"/>
              <a:gd name="T51" fmla="*/ 1152 h 2048"/>
              <a:gd name="T52" fmla="*/ 203 w 2048"/>
              <a:gd name="T53" fmla="*/ 1152 h 2048"/>
              <a:gd name="T54" fmla="*/ 249 w 2048"/>
              <a:gd name="T55" fmla="*/ 1324 h 2048"/>
              <a:gd name="T56" fmla="*/ 73 w 2048"/>
              <a:gd name="T57" fmla="*/ 1425 h 2048"/>
              <a:gd name="T58" fmla="*/ 201 w 2048"/>
              <a:gd name="T59" fmla="*/ 1647 h 2048"/>
              <a:gd name="T60" fmla="*/ 377 w 2048"/>
              <a:gd name="T61" fmla="*/ 1546 h 2048"/>
              <a:gd name="T62" fmla="*/ 502 w 2048"/>
              <a:gd name="T63" fmla="*/ 1672 h 2048"/>
              <a:gd name="T64" fmla="*/ 401 w 2048"/>
              <a:gd name="T65" fmla="*/ 1847 h 2048"/>
              <a:gd name="T66" fmla="*/ 623 w 2048"/>
              <a:gd name="T67" fmla="*/ 1975 h 2048"/>
              <a:gd name="T68" fmla="*/ 724 w 2048"/>
              <a:gd name="T69" fmla="*/ 1799 h 2048"/>
              <a:gd name="T70" fmla="*/ 896 w 2048"/>
              <a:gd name="T71" fmla="*/ 1845 h 2048"/>
              <a:gd name="T72" fmla="*/ 896 w 2048"/>
              <a:gd name="T73" fmla="*/ 2048 h 2048"/>
              <a:gd name="T74" fmla="*/ 1152 w 2048"/>
              <a:gd name="T75" fmla="*/ 2048 h 2048"/>
              <a:gd name="T76" fmla="*/ 1152 w 2048"/>
              <a:gd name="T77" fmla="*/ 1845 h 2048"/>
              <a:gd name="T78" fmla="*/ 1324 w 2048"/>
              <a:gd name="T79" fmla="*/ 1799 h 2048"/>
              <a:gd name="T80" fmla="*/ 1425 w 2048"/>
              <a:gd name="T81" fmla="*/ 1975 h 2048"/>
              <a:gd name="T82" fmla="*/ 1647 w 2048"/>
              <a:gd name="T83" fmla="*/ 1847 h 2048"/>
              <a:gd name="T84" fmla="*/ 1546 w 2048"/>
              <a:gd name="T85" fmla="*/ 1672 h 2048"/>
              <a:gd name="T86" fmla="*/ 1672 w 2048"/>
              <a:gd name="T87" fmla="*/ 1546 h 2048"/>
              <a:gd name="T88" fmla="*/ 1847 w 2048"/>
              <a:gd name="T89" fmla="*/ 1647 h 2048"/>
              <a:gd name="T90" fmla="*/ 1975 w 2048"/>
              <a:gd name="T91" fmla="*/ 1425 h 2048"/>
              <a:gd name="T92" fmla="*/ 1800 w 2048"/>
              <a:gd name="T93" fmla="*/ 1324 h 2048"/>
              <a:gd name="T94" fmla="*/ 1845 w 2048"/>
              <a:gd name="T95" fmla="*/ 1152 h 2048"/>
              <a:gd name="T96" fmla="*/ 2048 w 2048"/>
              <a:gd name="T97" fmla="*/ 1152 h 2048"/>
              <a:gd name="T98" fmla="*/ 1024 w 2048"/>
              <a:gd name="T99" fmla="*/ 1600 h 2048"/>
              <a:gd name="T100" fmla="*/ 448 w 2048"/>
              <a:gd name="T101" fmla="*/ 1024 h 2048"/>
              <a:gd name="T102" fmla="*/ 1024 w 2048"/>
              <a:gd name="T103" fmla="*/ 448 h 2048"/>
              <a:gd name="T104" fmla="*/ 1600 w 2048"/>
              <a:gd name="T105" fmla="*/ 1024 h 2048"/>
              <a:gd name="T106" fmla="*/ 1024 w 2048"/>
              <a:gd name="T107" fmla="*/ 160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8" h="2048">
                <a:moveTo>
                  <a:pt x="2048" y="1152"/>
                </a:moveTo>
                <a:cubicBezTo>
                  <a:pt x="2048" y="896"/>
                  <a:pt x="2048" y="896"/>
                  <a:pt x="2048" y="896"/>
                </a:cubicBezTo>
                <a:cubicBezTo>
                  <a:pt x="1845" y="896"/>
                  <a:pt x="1845" y="896"/>
                  <a:pt x="1845" y="896"/>
                </a:cubicBezTo>
                <a:cubicBezTo>
                  <a:pt x="1836" y="836"/>
                  <a:pt x="1821" y="779"/>
                  <a:pt x="1799" y="724"/>
                </a:cubicBezTo>
                <a:cubicBezTo>
                  <a:pt x="1975" y="623"/>
                  <a:pt x="1975" y="623"/>
                  <a:pt x="1975" y="623"/>
                </a:cubicBezTo>
                <a:cubicBezTo>
                  <a:pt x="1847" y="401"/>
                  <a:pt x="1847" y="401"/>
                  <a:pt x="1847" y="401"/>
                </a:cubicBezTo>
                <a:cubicBezTo>
                  <a:pt x="1672" y="502"/>
                  <a:pt x="1672" y="502"/>
                  <a:pt x="1672" y="502"/>
                </a:cubicBezTo>
                <a:cubicBezTo>
                  <a:pt x="1634" y="456"/>
                  <a:pt x="1592" y="414"/>
                  <a:pt x="1546" y="376"/>
                </a:cubicBezTo>
                <a:cubicBezTo>
                  <a:pt x="1647" y="201"/>
                  <a:pt x="1647" y="201"/>
                  <a:pt x="1647" y="201"/>
                </a:cubicBezTo>
                <a:cubicBezTo>
                  <a:pt x="1425" y="73"/>
                  <a:pt x="1425" y="73"/>
                  <a:pt x="1425" y="73"/>
                </a:cubicBezTo>
                <a:cubicBezTo>
                  <a:pt x="1324" y="249"/>
                  <a:pt x="1324" y="249"/>
                  <a:pt x="1324" y="249"/>
                </a:cubicBezTo>
                <a:cubicBezTo>
                  <a:pt x="1269" y="227"/>
                  <a:pt x="1212" y="212"/>
                  <a:pt x="1152" y="203"/>
                </a:cubicBezTo>
                <a:cubicBezTo>
                  <a:pt x="1152" y="0"/>
                  <a:pt x="1152" y="0"/>
                  <a:pt x="1152" y="0"/>
                </a:cubicBezTo>
                <a:cubicBezTo>
                  <a:pt x="896" y="0"/>
                  <a:pt x="896" y="0"/>
                  <a:pt x="896" y="0"/>
                </a:cubicBezTo>
                <a:cubicBezTo>
                  <a:pt x="896" y="203"/>
                  <a:pt x="896" y="203"/>
                  <a:pt x="896" y="203"/>
                </a:cubicBezTo>
                <a:cubicBezTo>
                  <a:pt x="837" y="212"/>
                  <a:pt x="779" y="227"/>
                  <a:pt x="724" y="249"/>
                </a:cubicBezTo>
                <a:cubicBezTo>
                  <a:pt x="623" y="73"/>
                  <a:pt x="623" y="73"/>
                  <a:pt x="623" y="73"/>
                </a:cubicBezTo>
                <a:cubicBezTo>
                  <a:pt x="401" y="201"/>
                  <a:pt x="401" y="201"/>
                  <a:pt x="401" y="201"/>
                </a:cubicBezTo>
                <a:cubicBezTo>
                  <a:pt x="502" y="376"/>
                  <a:pt x="502" y="376"/>
                  <a:pt x="502" y="376"/>
                </a:cubicBezTo>
                <a:cubicBezTo>
                  <a:pt x="456" y="414"/>
                  <a:pt x="414" y="456"/>
                  <a:pt x="377" y="502"/>
                </a:cubicBezTo>
                <a:cubicBezTo>
                  <a:pt x="201" y="401"/>
                  <a:pt x="201" y="401"/>
                  <a:pt x="201" y="401"/>
                </a:cubicBezTo>
                <a:cubicBezTo>
                  <a:pt x="73" y="623"/>
                  <a:pt x="73" y="623"/>
                  <a:pt x="73" y="623"/>
                </a:cubicBezTo>
                <a:cubicBezTo>
                  <a:pt x="249" y="724"/>
                  <a:pt x="249" y="724"/>
                  <a:pt x="249" y="724"/>
                </a:cubicBezTo>
                <a:cubicBezTo>
                  <a:pt x="228" y="779"/>
                  <a:pt x="212" y="836"/>
                  <a:pt x="203" y="896"/>
                </a:cubicBezTo>
                <a:cubicBezTo>
                  <a:pt x="0" y="896"/>
                  <a:pt x="0" y="896"/>
                  <a:pt x="0" y="896"/>
                </a:cubicBezTo>
                <a:cubicBezTo>
                  <a:pt x="0" y="1152"/>
                  <a:pt x="0" y="1152"/>
                  <a:pt x="0" y="1152"/>
                </a:cubicBezTo>
                <a:cubicBezTo>
                  <a:pt x="203" y="1152"/>
                  <a:pt x="203" y="1152"/>
                  <a:pt x="203" y="1152"/>
                </a:cubicBezTo>
                <a:cubicBezTo>
                  <a:pt x="212" y="1212"/>
                  <a:pt x="228" y="1269"/>
                  <a:pt x="249" y="1324"/>
                </a:cubicBezTo>
                <a:cubicBezTo>
                  <a:pt x="73" y="1425"/>
                  <a:pt x="73" y="1425"/>
                  <a:pt x="73" y="1425"/>
                </a:cubicBezTo>
                <a:cubicBezTo>
                  <a:pt x="201" y="1647"/>
                  <a:pt x="201" y="1647"/>
                  <a:pt x="201" y="1647"/>
                </a:cubicBezTo>
                <a:cubicBezTo>
                  <a:pt x="377" y="1546"/>
                  <a:pt x="377" y="1546"/>
                  <a:pt x="377" y="1546"/>
                </a:cubicBezTo>
                <a:cubicBezTo>
                  <a:pt x="414" y="1592"/>
                  <a:pt x="456" y="1634"/>
                  <a:pt x="502" y="1672"/>
                </a:cubicBezTo>
                <a:cubicBezTo>
                  <a:pt x="401" y="1847"/>
                  <a:pt x="401" y="1847"/>
                  <a:pt x="401" y="1847"/>
                </a:cubicBezTo>
                <a:cubicBezTo>
                  <a:pt x="623" y="1975"/>
                  <a:pt x="623" y="1975"/>
                  <a:pt x="623" y="1975"/>
                </a:cubicBezTo>
                <a:cubicBezTo>
                  <a:pt x="724" y="1799"/>
                  <a:pt x="724" y="1799"/>
                  <a:pt x="724" y="1799"/>
                </a:cubicBezTo>
                <a:cubicBezTo>
                  <a:pt x="779" y="1821"/>
                  <a:pt x="837" y="1836"/>
                  <a:pt x="896" y="1845"/>
                </a:cubicBezTo>
                <a:cubicBezTo>
                  <a:pt x="896" y="2048"/>
                  <a:pt x="896" y="2048"/>
                  <a:pt x="896" y="2048"/>
                </a:cubicBezTo>
                <a:cubicBezTo>
                  <a:pt x="1152" y="2048"/>
                  <a:pt x="1152" y="2048"/>
                  <a:pt x="1152" y="2048"/>
                </a:cubicBezTo>
                <a:cubicBezTo>
                  <a:pt x="1152" y="1845"/>
                  <a:pt x="1152" y="1845"/>
                  <a:pt x="1152" y="1845"/>
                </a:cubicBezTo>
                <a:cubicBezTo>
                  <a:pt x="1212" y="1836"/>
                  <a:pt x="1269" y="1821"/>
                  <a:pt x="1324" y="1799"/>
                </a:cubicBezTo>
                <a:cubicBezTo>
                  <a:pt x="1425" y="1975"/>
                  <a:pt x="1425" y="1975"/>
                  <a:pt x="1425" y="1975"/>
                </a:cubicBezTo>
                <a:cubicBezTo>
                  <a:pt x="1647" y="1847"/>
                  <a:pt x="1647" y="1847"/>
                  <a:pt x="1647" y="1847"/>
                </a:cubicBezTo>
                <a:cubicBezTo>
                  <a:pt x="1546" y="1672"/>
                  <a:pt x="1546" y="1672"/>
                  <a:pt x="1546" y="1672"/>
                </a:cubicBezTo>
                <a:cubicBezTo>
                  <a:pt x="1592" y="1634"/>
                  <a:pt x="1634" y="1592"/>
                  <a:pt x="1672" y="1546"/>
                </a:cubicBezTo>
                <a:cubicBezTo>
                  <a:pt x="1847" y="1647"/>
                  <a:pt x="1847" y="1647"/>
                  <a:pt x="1847" y="1647"/>
                </a:cubicBezTo>
                <a:cubicBezTo>
                  <a:pt x="1975" y="1425"/>
                  <a:pt x="1975" y="1425"/>
                  <a:pt x="1975" y="1425"/>
                </a:cubicBezTo>
                <a:cubicBezTo>
                  <a:pt x="1800" y="1324"/>
                  <a:pt x="1800" y="1324"/>
                  <a:pt x="1800" y="1324"/>
                </a:cubicBezTo>
                <a:cubicBezTo>
                  <a:pt x="1821" y="1269"/>
                  <a:pt x="1836" y="1212"/>
                  <a:pt x="1845" y="1152"/>
                </a:cubicBezTo>
                <a:cubicBezTo>
                  <a:pt x="2048" y="1152"/>
                  <a:pt x="2048" y="1152"/>
                  <a:pt x="2048" y="1152"/>
                </a:cubicBezTo>
                <a:close/>
                <a:moveTo>
                  <a:pt x="1024" y="1600"/>
                </a:moveTo>
                <a:cubicBezTo>
                  <a:pt x="706" y="1600"/>
                  <a:pt x="448" y="1342"/>
                  <a:pt x="448" y="1024"/>
                </a:cubicBezTo>
                <a:cubicBezTo>
                  <a:pt x="448" y="706"/>
                  <a:pt x="706" y="448"/>
                  <a:pt x="1024" y="448"/>
                </a:cubicBezTo>
                <a:cubicBezTo>
                  <a:pt x="1342" y="448"/>
                  <a:pt x="1600" y="706"/>
                  <a:pt x="1600" y="1024"/>
                </a:cubicBezTo>
                <a:cubicBezTo>
                  <a:pt x="1600" y="1342"/>
                  <a:pt x="1342" y="1600"/>
                  <a:pt x="1024" y="1600"/>
                </a:cubicBezTo>
                <a:close/>
              </a:path>
            </a:pathLst>
          </a:custGeom>
          <a:solidFill>
            <a:srgbClr val="7B68A1"/>
          </a:solidFill>
          <a:ln>
            <a:noFill/>
          </a:ln>
        </p:spPr>
        <p:txBody>
          <a:bodyPr vert="horz" wrap="square" lIns="91440" tIns="45720" rIns="91440" bIns="45720" numCol="1" anchor="t" anchorCtr="0" compatLnSpc="1"/>
          <a:lstStyle/>
          <a:p>
            <a:endParaRPr lang="zh-CN" altLang="en-US">
              <a:solidFill>
                <a:srgbClr val="7030A0"/>
              </a:solidFill>
              <a:latin typeface="思源黑体 CN Normal" panose="020B0400000000000000" pitchFamily="34" charset="-122"/>
              <a:ea typeface="思源黑体 CN Normal" panose="020B0400000000000000" pitchFamily="34" charset="-122"/>
            </a:endParaRPr>
          </a:p>
        </p:txBody>
      </p:sp>
      <p:sp>
        <p:nvSpPr>
          <p:cNvPr id="10" name="Freeform 5"/>
          <p:cNvSpPr>
            <a:spLocks noEditPoints="1"/>
          </p:cNvSpPr>
          <p:nvPr/>
        </p:nvSpPr>
        <p:spPr bwMode="auto">
          <a:xfrm>
            <a:off x="2790374" y="4247918"/>
            <a:ext cx="1864261" cy="1864261"/>
          </a:xfrm>
          <a:custGeom>
            <a:avLst/>
            <a:gdLst>
              <a:gd name="T0" fmla="*/ 2048 w 2048"/>
              <a:gd name="T1" fmla="*/ 1152 h 2048"/>
              <a:gd name="T2" fmla="*/ 2048 w 2048"/>
              <a:gd name="T3" fmla="*/ 896 h 2048"/>
              <a:gd name="T4" fmla="*/ 1845 w 2048"/>
              <a:gd name="T5" fmla="*/ 896 h 2048"/>
              <a:gd name="T6" fmla="*/ 1799 w 2048"/>
              <a:gd name="T7" fmla="*/ 724 h 2048"/>
              <a:gd name="T8" fmla="*/ 1975 w 2048"/>
              <a:gd name="T9" fmla="*/ 623 h 2048"/>
              <a:gd name="T10" fmla="*/ 1847 w 2048"/>
              <a:gd name="T11" fmla="*/ 401 h 2048"/>
              <a:gd name="T12" fmla="*/ 1672 w 2048"/>
              <a:gd name="T13" fmla="*/ 502 h 2048"/>
              <a:gd name="T14" fmla="*/ 1546 w 2048"/>
              <a:gd name="T15" fmla="*/ 376 h 2048"/>
              <a:gd name="T16" fmla="*/ 1647 w 2048"/>
              <a:gd name="T17" fmla="*/ 201 h 2048"/>
              <a:gd name="T18" fmla="*/ 1425 w 2048"/>
              <a:gd name="T19" fmla="*/ 73 h 2048"/>
              <a:gd name="T20" fmla="*/ 1324 w 2048"/>
              <a:gd name="T21" fmla="*/ 249 h 2048"/>
              <a:gd name="T22" fmla="*/ 1152 w 2048"/>
              <a:gd name="T23" fmla="*/ 203 h 2048"/>
              <a:gd name="T24" fmla="*/ 1152 w 2048"/>
              <a:gd name="T25" fmla="*/ 0 h 2048"/>
              <a:gd name="T26" fmla="*/ 896 w 2048"/>
              <a:gd name="T27" fmla="*/ 0 h 2048"/>
              <a:gd name="T28" fmla="*/ 896 w 2048"/>
              <a:gd name="T29" fmla="*/ 203 h 2048"/>
              <a:gd name="T30" fmla="*/ 724 w 2048"/>
              <a:gd name="T31" fmla="*/ 249 h 2048"/>
              <a:gd name="T32" fmla="*/ 623 w 2048"/>
              <a:gd name="T33" fmla="*/ 73 h 2048"/>
              <a:gd name="T34" fmla="*/ 401 w 2048"/>
              <a:gd name="T35" fmla="*/ 201 h 2048"/>
              <a:gd name="T36" fmla="*/ 502 w 2048"/>
              <a:gd name="T37" fmla="*/ 376 h 2048"/>
              <a:gd name="T38" fmla="*/ 377 w 2048"/>
              <a:gd name="T39" fmla="*/ 502 h 2048"/>
              <a:gd name="T40" fmla="*/ 201 w 2048"/>
              <a:gd name="T41" fmla="*/ 401 h 2048"/>
              <a:gd name="T42" fmla="*/ 73 w 2048"/>
              <a:gd name="T43" fmla="*/ 623 h 2048"/>
              <a:gd name="T44" fmla="*/ 249 w 2048"/>
              <a:gd name="T45" fmla="*/ 724 h 2048"/>
              <a:gd name="T46" fmla="*/ 203 w 2048"/>
              <a:gd name="T47" fmla="*/ 896 h 2048"/>
              <a:gd name="T48" fmla="*/ 0 w 2048"/>
              <a:gd name="T49" fmla="*/ 896 h 2048"/>
              <a:gd name="T50" fmla="*/ 0 w 2048"/>
              <a:gd name="T51" fmla="*/ 1152 h 2048"/>
              <a:gd name="T52" fmla="*/ 203 w 2048"/>
              <a:gd name="T53" fmla="*/ 1152 h 2048"/>
              <a:gd name="T54" fmla="*/ 249 w 2048"/>
              <a:gd name="T55" fmla="*/ 1324 h 2048"/>
              <a:gd name="T56" fmla="*/ 73 w 2048"/>
              <a:gd name="T57" fmla="*/ 1425 h 2048"/>
              <a:gd name="T58" fmla="*/ 201 w 2048"/>
              <a:gd name="T59" fmla="*/ 1647 h 2048"/>
              <a:gd name="T60" fmla="*/ 377 w 2048"/>
              <a:gd name="T61" fmla="*/ 1546 h 2048"/>
              <a:gd name="T62" fmla="*/ 502 w 2048"/>
              <a:gd name="T63" fmla="*/ 1672 h 2048"/>
              <a:gd name="T64" fmla="*/ 401 w 2048"/>
              <a:gd name="T65" fmla="*/ 1847 h 2048"/>
              <a:gd name="T66" fmla="*/ 623 w 2048"/>
              <a:gd name="T67" fmla="*/ 1975 h 2048"/>
              <a:gd name="T68" fmla="*/ 724 w 2048"/>
              <a:gd name="T69" fmla="*/ 1799 h 2048"/>
              <a:gd name="T70" fmla="*/ 896 w 2048"/>
              <a:gd name="T71" fmla="*/ 1845 h 2048"/>
              <a:gd name="T72" fmla="*/ 896 w 2048"/>
              <a:gd name="T73" fmla="*/ 2048 h 2048"/>
              <a:gd name="T74" fmla="*/ 1152 w 2048"/>
              <a:gd name="T75" fmla="*/ 2048 h 2048"/>
              <a:gd name="T76" fmla="*/ 1152 w 2048"/>
              <a:gd name="T77" fmla="*/ 1845 h 2048"/>
              <a:gd name="T78" fmla="*/ 1324 w 2048"/>
              <a:gd name="T79" fmla="*/ 1799 h 2048"/>
              <a:gd name="T80" fmla="*/ 1425 w 2048"/>
              <a:gd name="T81" fmla="*/ 1975 h 2048"/>
              <a:gd name="T82" fmla="*/ 1647 w 2048"/>
              <a:gd name="T83" fmla="*/ 1847 h 2048"/>
              <a:gd name="T84" fmla="*/ 1546 w 2048"/>
              <a:gd name="T85" fmla="*/ 1672 h 2048"/>
              <a:gd name="T86" fmla="*/ 1672 w 2048"/>
              <a:gd name="T87" fmla="*/ 1546 h 2048"/>
              <a:gd name="T88" fmla="*/ 1847 w 2048"/>
              <a:gd name="T89" fmla="*/ 1647 h 2048"/>
              <a:gd name="T90" fmla="*/ 1975 w 2048"/>
              <a:gd name="T91" fmla="*/ 1425 h 2048"/>
              <a:gd name="T92" fmla="*/ 1800 w 2048"/>
              <a:gd name="T93" fmla="*/ 1324 h 2048"/>
              <a:gd name="T94" fmla="*/ 1845 w 2048"/>
              <a:gd name="T95" fmla="*/ 1152 h 2048"/>
              <a:gd name="T96" fmla="*/ 2048 w 2048"/>
              <a:gd name="T97" fmla="*/ 1152 h 2048"/>
              <a:gd name="T98" fmla="*/ 1024 w 2048"/>
              <a:gd name="T99" fmla="*/ 1600 h 2048"/>
              <a:gd name="T100" fmla="*/ 448 w 2048"/>
              <a:gd name="T101" fmla="*/ 1024 h 2048"/>
              <a:gd name="T102" fmla="*/ 1024 w 2048"/>
              <a:gd name="T103" fmla="*/ 448 h 2048"/>
              <a:gd name="T104" fmla="*/ 1600 w 2048"/>
              <a:gd name="T105" fmla="*/ 1024 h 2048"/>
              <a:gd name="T106" fmla="*/ 1024 w 2048"/>
              <a:gd name="T107" fmla="*/ 160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8" h="2048">
                <a:moveTo>
                  <a:pt x="2048" y="1152"/>
                </a:moveTo>
                <a:cubicBezTo>
                  <a:pt x="2048" y="896"/>
                  <a:pt x="2048" y="896"/>
                  <a:pt x="2048" y="896"/>
                </a:cubicBezTo>
                <a:cubicBezTo>
                  <a:pt x="1845" y="896"/>
                  <a:pt x="1845" y="896"/>
                  <a:pt x="1845" y="896"/>
                </a:cubicBezTo>
                <a:cubicBezTo>
                  <a:pt x="1836" y="836"/>
                  <a:pt x="1821" y="779"/>
                  <a:pt x="1799" y="724"/>
                </a:cubicBezTo>
                <a:cubicBezTo>
                  <a:pt x="1975" y="623"/>
                  <a:pt x="1975" y="623"/>
                  <a:pt x="1975" y="623"/>
                </a:cubicBezTo>
                <a:cubicBezTo>
                  <a:pt x="1847" y="401"/>
                  <a:pt x="1847" y="401"/>
                  <a:pt x="1847" y="401"/>
                </a:cubicBezTo>
                <a:cubicBezTo>
                  <a:pt x="1672" y="502"/>
                  <a:pt x="1672" y="502"/>
                  <a:pt x="1672" y="502"/>
                </a:cubicBezTo>
                <a:cubicBezTo>
                  <a:pt x="1634" y="456"/>
                  <a:pt x="1592" y="414"/>
                  <a:pt x="1546" y="376"/>
                </a:cubicBezTo>
                <a:cubicBezTo>
                  <a:pt x="1647" y="201"/>
                  <a:pt x="1647" y="201"/>
                  <a:pt x="1647" y="201"/>
                </a:cubicBezTo>
                <a:cubicBezTo>
                  <a:pt x="1425" y="73"/>
                  <a:pt x="1425" y="73"/>
                  <a:pt x="1425" y="73"/>
                </a:cubicBezTo>
                <a:cubicBezTo>
                  <a:pt x="1324" y="249"/>
                  <a:pt x="1324" y="249"/>
                  <a:pt x="1324" y="249"/>
                </a:cubicBezTo>
                <a:cubicBezTo>
                  <a:pt x="1269" y="227"/>
                  <a:pt x="1212" y="212"/>
                  <a:pt x="1152" y="203"/>
                </a:cubicBezTo>
                <a:cubicBezTo>
                  <a:pt x="1152" y="0"/>
                  <a:pt x="1152" y="0"/>
                  <a:pt x="1152" y="0"/>
                </a:cubicBezTo>
                <a:cubicBezTo>
                  <a:pt x="896" y="0"/>
                  <a:pt x="896" y="0"/>
                  <a:pt x="896" y="0"/>
                </a:cubicBezTo>
                <a:cubicBezTo>
                  <a:pt x="896" y="203"/>
                  <a:pt x="896" y="203"/>
                  <a:pt x="896" y="203"/>
                </a:cubicBezTo>
                <a:cubicBezTo>
                  <a:pt x="837" y="212"/>
                  <a:pt x="779" y="227"/>
                  <a:pt x="724" y="249"/>
                </a:cubicBezTo>
                <a:cubicBezTo>
                  <a:pt x="623" y="73"/>
                  <a:pt x="623" y="73"/>
                  <a:pt x="623" y="73"/>
                </a:cubicBezTo>
                <a:cubicBezTo>
                  <a:pt x="401" y="201"/>
                  <a:pt x="401" y="201"/>
                  <a:pt x="401" y="201"/>
                </a:cubicBezTo>
                <a:cubicBezTo>
                  <a:pt x="502" y="376"/>
                  <a:pt x="502" y="376"/>
                  <a:pt x="502" y="376"/>
                </a:cubicBezTo>
                <a:cubicBezTo>
                  <a:pt x="456" y="414"/>
                  <a:pt x="414" y="456"/>
                  <a:pt x="377" y="502"/>
                </a:cubicBezTo>
                <a:cubicBezTo>
                  <a:pt x="201" y="401"/>
                  <a:pt x="201" y="401"/>
                  <a:pt x="201" y="401"/>
                </a:cubicBezTo>
                <a:cubicBezTo>
                  <a:pt x="73" y="623"/>
                  <a:pt x="73" y="623"/>
                  <a:pt x="73" y="623"/>
                </a:cubicBezTo>
                <a:cubicBezTo>
                  <a:pt x="249" y="724"/>
                  <a:pt x="249" y="724"/>
                  <a:pt x="249" y="724"/>
                </a:cubicBezTo>
                <a:cubicBezTo>
                  <a:pt x="228" y="779"/>
                  <a:pt x="212" y="836"/>
                  <a:pt x="203" y="896"/>
                </a:cubicBezTo>
                <a:cubicBezTo>
                  <a:pt x="0" y="896"/>
                  <a:pt x="0" y="896"/>
                  <a:pt x="0" y="896"/>
                </a:cubicBezTo>
                <a:cubicBezTo>
                  <a:pt x="0" y="1152"/>
                  <a:pt x="0" y="1152"/>
                  <a:pt x="0" y="1152"/>
                </a:cubicBezTo>
                <a:cubicBezTo>
                  <a:pt x="203" y="1152"/>
                  <a:pt x="203" y="1152"/>
                  <a:pt x="203" y="1152"/>
                </a:cubicBezTo>
                <a:cubicBezTo>
                  <a:pt x="212" y="1212"/>
                  <a:pt x="228" y="1269"/>
                  <a:pt x="249" y="1324"/>
                </a:cubicBezTo>
                <a:cubicBezTo>
                  <a:pt x="73" y="1425"/>
                  <a:pt x="73" y="1425"/>
                  <a:pt x="73" y="1425"/>
                </a:cubicBezTo>
                <a:cubicBezTo>
                  <a:pt x="201" y="1647"/>
                  <a:pt x="201" y="1647"/>
                  <a:pt x="201" y="1647"/>
                </a:cubicBezTo>
                <a:cubicBezTo>
                  <a:pt x="377" y="1546"/>
                  <a:pt x="377" y="1546"/>
                  <a:pt x="377" y="1546"/>
                </a:cubicBezTo>
                <a:cubicBezTo>
                  <a:pt x="414" y="1592"/>
                  <a:pt x="456" y="1634"/>
                  <a:pt x="502" y="1672"/>
                </a:cubicBezTo>
                <a:cubicBezTo>
                  <a:pt x="401" y="1847"/>
                  <a:pt x="401" y="1847"/>
                  <a:pt x="401" y="1847"/>
                </a:cubicBezTo>
                <a:cubicBezTo>
                  <a:pt x="623" y="1975"/>
                  <a:pt x="623" y="1975"/>
                  <a:pt x="623" y="1975"/>
                </a:cubicBezTo>
                <a:cubicBezTo>
                  <a:pt x="724" y="1799"/>
                  <a:pt x="724" y="1799"/>
                  <a:pt x="724" y="1799"/>
                </a:cubicBezTo>
                <a:cubicBezTo>
                  <a:pt x="779" y="1821"/>
                  <a:pt x="837" y="1836"/>
                  <a:pt x="896" y="1845"/>
                </a:cubicBezTo>
                <a:cubicBezTo>
                  <a:pt x="896" y="2048"/>
                  <a:pt x="896" y="2048"/>
                  <a:pt x="896" y="2048"/>
                </a:cubicBezTo>
                <a:cubicBezTo>
                  <a:pt x="1152" y="2048"/>
                  <a:pt x="1152" y="2048"/>
                  <a:pt x="1152" y="2048"/>
                </a:cubicBezTo>
                <a:cubicBezTo>
                  <a:pt x="1152" y="1845"/>
                  <a:pt x="1152" y="1845"/>
                  <a:pt x="1152" y="1845"/>
                </a:cubicBezTo>
                <a:cubicBezTo>
                  <a:pt x="1212" y="1836"/>
                  <a:pt x="1269" y="1821"/>
                  <a:pt x="1324" y="1799"/>
                </a:cubicBezTo>
                <a:cubicBezTo>
                  <a:pt x="1425" y="1975"/>
                  <a:pt x="1425" y="1975"/>
                  <a:pt x="1425" y="1975"/>
                </a:cubicBezTo>
                <a:cubicBezTo>
                  <a:pt x="1647" y="1847"/>
                  <a:pt x="1647" y="1847"/>
                  <a:pt x="1647" y="1847"/>
                </a:cubicBezTo>
                <a:cubicBezTo>
                  <a:pt x="1546" y="1672"/>
                  <a:pt x="1546" y="1672"/>
                  <a:pt x="1546" y="1672"/>
                </a:cubicBezTo>
                <a:cubicBezTo>
                  <a:pt x="1592" y="1634"/>
                  <a:pt x="1634" y="1592"/>
                  <a:pt x="1672" y="1546"/>
                </a:cubicBezTo>
                <a:cubicBezTo>
                  <a:pt x="1847" y="1647"/>
                  <a:pt x="1847" y="1647"/>
                  <a:pt x="1847" y="1647"/>
                </a:cubicBezTo>
                <a:cubicBezTo>
                  <a:pt x="1975" y="1425"/>
                  <a:pt x="1975" y="1425"/>
                  <a:pt x="1975" y="1425"/>
                </a:cubicBezTo>
                <a:cubicBezTo>
                  <a:pt x="1800" y="1324"/>
                  <a:pt x="1800" y="1324"/>
                  <a:pt x="1800" y="1324"/>
                </a:cubicBezTo>
                <a:cubicBezTo>
                  <a:pt x="1821" y="1269"/>
                  <a:pt x="1836" y="1212"/>
                  <a:pt x="1845" y="1152"/>
                </a:cubicBezTo>
                <a:cubicBezTo>
                  <a:pt x="2048" y="1152"/>
                  <a:pt x="2048" y="1152"/>
                  <a:pt x="2048" y="1152"/>
                </a:cubicBezTo>
                <a:close/>
                <a:moveTo>
                  <a:pt x="1024" y="1600"/>
                </a:moveTo>
                <a:cubicBezTo>
                  <a:pt x="706" y="1600"/>
                  <a:pt x="448" y="1342"/>
                  <a:pt x="448" y="1024"/>
                </a:cubicBezTo>
                <a:cubicBezTo>
                  <a:pt x="448" y="706"/>
                  <a:pt x="706" y="448"/>
                  <a:pt x="1024" y="448"/>
                </a:cubicBezTo>
                <a:cubicBezTo>
                  <a:pt x="1342" y="448"/>
                  <a:pt x="1600" y="706"/>
                  <a:pt x="1600" y="1024"/>
                </a:cubicBezTo>
                <a:cubicBezTo>
                  <a:pt x="1600" y="1342"/>
                  <a:pt x="1342" y="1600"/>
                  <a:pt x="1024" y="1600"/>
                </a:cubicBezTo>
                <a:close/>
              </a:path>
            </a:pathLst>
          </a:custGeom>
          <a:solidFill>
            <a:srgbClr val="D0C9DD"/>
          </a:solidFill>
          <a:ln>
            <a:noFill/>
          </a:ln>
        </p:spPr>
        <p:txBody>
          <a:bodyPr vert="horz" wrap="square" lIns="91440" tIns="45720" rIns="91440" bIns="45720" numCol="1" anchor="t" anchorCtr="0" compatLnSpc="1"/>
          <a:lstStyle/>
          <a:p>
            <a:endParaRPr lang="zh-CN" altLang="en-US">
              <a:solidFill>
                <a:srgbClr val="7030A0"/>
              </a:solidFill>
              <a:latin typeface="思源黑体 CN Normal" panose="020B0400000000000000" pitchFamily="34" charset="-122"/>
              <a:ea typeface="思源黑体 CN Normal" panose="020B0400000000000000" pitchFamily="34" charset="-122"/>
            </a:endParaRPr>
          </a:p>
        </p:txBody>
      </p:sp>
      <p:grpSp>
        <p:nvGrpSpPr>
          <p:cNvPr id="11" name="组合 10"/>
          <p:cNvGrpSpPr/>
          <p:nvPr/>
        </p:nvGrpSpPr>
        <p:grpSpPr>
          <a:xfrm>
            <a:off x="3637511" y="1160688"/>
            <a:ext cx="3870661" cy="749633"/>
            <a:chOff x="4176137" y="1603128"/>
            <a:chExt cx="3870661" cy="749633"/>
          </a:xfrm>
        </p:grpSpPr>
        <p:cxnSp>
          <p:nvCxnSpPr>
            <p:cNvPr id="12" name="直接连接符 11"/>
            <p:cNvCxnSpPr>
              <a:stCxn id="9" idx="4"/>
            </p:cNvCxnSpPr>
            <p:nvPr/>
          </p:nvCxnSpPr>
          <p:spPr>
            <a:xfrm flipV="1">
              <a:off x="4176137" y="1603128"/>
              <a:ext cx="2055539" cy="749633"/>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31676" y="1605316"/>
              <a:ext cx="181512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rot="20646258" flipV="1">
            <a:off x="5177654" y="3645533"/>
            <a:ext cx="2431350" cy="157884"/>
            <a:chOff x="4072087" y="1237871"/>
            <a:chExt cx="3311668" cy="743757"/>
          </a:xfrm>
        </p:grpSpPr>
        <p:cxnSp>
          <p:nvCxnSpPr>
            <p:cNvPr id="15" name="直接连接符 14"/>
            <p:cNvCxnSpPr/>
            <p:nvPr/>
          </p:nvCxnSpPr>
          <p:spPr>
            <a:xfrm rot="20646258">
              <a:off x="4072087" y="1940869"/>
              <a:ext cx="1540407" cy="40759"/>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8634" y="1237871"/>
              <a:ext cx="181512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7" name="Freeform 5"/>
          <p:cNvSpPr>
            <a:spLocks noEditPoints="1"/>
          </p:cNvSpPr>
          <p:nvPr/>
        </p:nvSpPr>
        <p:spPr bwMode="auto">
          <a:xfrm>
            <a:off x="4254455" y="3315198"/>
            <a:ext cx="948355" cy="948355"/>
          </a:xfrm>
          <a:custGeom>
            <a:avLst/>
            <a:gdLst>
              <a:gd name="T0" fmla="*/ 2048 w 2048"/>
              <a:gd name="T1" fmla="*/ 1152 h 2048"/>
              <a:gd name="T2" fmla="*/ 2048 w 2048"/>
              <a:gd name="T3" fmla="*/ 896 h 2048"/>
              <a:gd name="T4" fmla="*/ 1845 w 2048"/>
              <a:gd name="T5" fmla="*/ 896 h 2048"/>
              <a:gd name="T6" fmla="*/ 1799 w 2048"/>
              <a:gd name="T7" fmla="*/ 724 h 2048"/>
              <a:gd name="T8" fmla="*/ 1975 w 2048"/>
              <a:gd name="T9" fmla="*/ 623 h 2048"/>
              <a:gd name="T10" fmla="*/ 1847 w 2048"/>
              <a:gd name="T11" fmla="*/ 401 h 2048"/>
              <a:gd name="T12" fmla="*/ 1672 w 2048"/>
              <a:gd name="T13" fmla="*/ 502 h 2048"/>
              <a:gd name="T14" fmla="*/ 1546 w 2048"/>
              <a:gd name="T15" fmla="*/ 376 h 2048"/>
              <a:gd name="T16" fmla="*/ 1647 w 2048"/>
              <a:gd name="T17" fmla="*/ 201 h 2048"/>
              <a:gd name="T18" fmla="*/ 1425 w 2048"/>
              <a:gd name="T19" fmla="*/ 73 h 2048"/>
              <a:gd name="T20" fmla="*/ 1324 w 2048"/>
              <a:gd name="T21" fmla="*/ 249 h 2048"/>
              <a:gd name="T22" fmla="*/ 1152 w 2048"/>
              <a:gd name="T23" fmla="*/ 203 h 2048"/>
              <a:gd name="T24" fmla="*/ 1152 w 2048"/>
              <a:gd name="T25" fmla="*/ 0 h 2048"/>
              <a:gd name="T26" fmla="*/ 896 w 2048"/>
              <a:gd name="T27" fmla="*/ 0 h 2048"/>
              <a:gd name="T28" fmla="*/ 896 w 2048"/>
              <a:gd name="T29" fmla="*/ 203 h 2048"/>
              <a:gd name="T30" fmla="*/ 724 w 2048"/>
              <a:gd name="T31" fmla="*/ 249 h 2048"/>
              <a:gd name="T32" fmla="*/ 623 w 2048"/>
              <a:gd name="T33" fmla="*/ 73 h 2048"/>
              <a:gd name="T34" fmla="*/ 401 w 2048"/>
              <a:gd name="T35" fmla="*/ 201 h 2048"/>
              <a:gd name="T36" fmla="*/ 502 w 2048"/>
              <a:gd name="T37" fmla="*/ 376 h 2048"/>
              <a:gd name="T38" fmla="*/ 377 w 2048"/>
              <a:gd name="T39" fmla="*/ 502 h 2048"/>
              <a:gd name="T40" fmla="*/ 201 w 2048"/>
              <a:gd name="T41" fmla="*/ 401 h 2048"/>
              <a:gd name="T42" fmla="*/ 73 w 2048"/>
              <a:gd name="T43" fmla="*/ 623 h 2048"/>
              <a:gd name="T44" fmla="*/ 249 w 2048"/>
              <a:gd name="T45" fmla="*/ 724 h 2048"/>
              <a:gd name="T46" fmla="*/ 203 w 2048"/>
              <a:gd name="T47" fmla="*/ 896 h 2048"/>
              <a:gd name="T48" fmla="*/ 0 w 2048"/>
              <a:gd name="T49" fmla="*/ 896 h 2048"/>
              <a:gd name="T50" fmla="*/ 0 w 2048"/>
              <a:gd name="T51" fmla="*/ 1152 h 2048"/>
              <a:gd name="T52" fmla="*/ 203 w 2048"/>
              <a:gd name="T53" fmla="*/ 1152 h 2048"/>
              <a:gd name="T54" fmla="*/ 249 w 2048"/>
              <a:gd name="T55" fmla="*/ 1324 h 2048"/>
              <a:gd name="T56" fmla="*/ 73 w 2048"/>
              <a:gd name="T57" fmla="*/ 1425 h 2048"/>
              <a:gd name="T58" fmla="*/ 201 w 2048"/>
              <a:gd name="T59" fmla="*/ 1647 h 2048"/>
              <a:gd name="T60" fmla="*/ 377 w 2048"/>
              <a:gd name="T61" fmla="*/ 1546 h 2048"/>
              <a:gd name="T62" fmla="*/ 502 w 2048"/>
              <a:gd name="T63" fmla="*/ 1672 h 2048"/>
              <a:gd name="T64" fmla="*/ 401 w 2048"/>
              <a:gd name="T65" fmla="*/ 1847 h 2048"/>
              <a:gd name="T66" fmla="*/ 623 w 2048"/>
              <a:gd name="T67" fmla="*/ 1975 h 2048"/>
              <a:gd name="T68" fmla="*/ 724 w 2048"/>
              <a:gd name="T69" fmla="*/ 1799 h 2048"/>
              <a:gd name="T70" fmla="*/ 896 w 2048"/>
              <a:gd name="T71" fmla="*/ 1845 h 2048"/>
              <a:gd name="T72" fmla="*/ 896 w 2048"/>
              <a:gd name="T73" fmla="*/ 2048 h 2048"/>
              <a:gd name="T74" fmla="*/ 1152 w 2048"/>
              <a:gd name="T75" fmla="*/ 2048 h 2048"/>
              <a:gd name="T76" fmla="*/ 1152 w 2048"/>
              <a:gd name="T77" fmla="*/ 1845 h 2048"/>
              <a:gd name="T78" fmla="*/ 1324 w 2048"/>
              <a:gd name="T79" fmla="*/ 1799 h 2048"/>
              <a:gd name="T80" fmla="*/ 1425 w 2048"/>
              <a:gd name="T81" fmla="*/ 1975 h 2048"/>
              <a:gd name="T82" fmla="*/ 1647 w 2048"/>
              <a:gd name="T83" fmla="*/ 1847 h 2048"/>
              <a:gd name="T84" fmla="*/ 1546 w 2048"/>
              <a:gd name="T85" fmla="*/ 1672 h 2048"/>
              <a:gd name="T86" fmla="*/ 1672 w 2048"/>
              <a:gd name="T87" fmla="*/ 1546 h 2048"/>
              <a:gd name="T88" fmla="*/ 1847 w 2048"/>
              <a:gd name="T89" fmla="*/ 1647 h 2048"/>
              <a:gd name="T90" fmla="*/ 1975 w 2048"/>
              <a:gd name="T91" fmla="*/ 1425 h 2048"/>
              <a:gd name="T92" fmla="*/ 1800 w 2048"/>
              <a:gd name="T93" fmla="*/ 1324 h 2048"/>
              <a:gd name="T94" fmla="*/ 1845 w 2048"/>
              <a:gd name="T95" fmla="*/ 1152 h 2048"/>
              <a:gd name="T96" fmla="*/ 2048 w 2048"/>
              <a:gd name="T97" fmla="*/ 1152 h 2048"/>
              <a:gd name="T98" fmla="*/ 1024 w 2048"/>
              <a:gd name="T99" fmla="*/ 1600 h 2048"/>
              <a:gd name="T100" fmla="*/ 448 w 2048"/>
              <a:gd name="T101" fmla="*/ 1024 h 2048"/>
              <a:gd name="T102" fmla="*/ 1024 w 2048"/>
              <a:gd name="T103" fmla="*/ 448 h 2048"/>
              <a:gd name="T104" fmla="*/ 1600 w 2048"/>
              <a:gd name="T105" fmla="*/ 1024 h 2048"/>
              <a:gd name="T106" fmla="*/ 1024 w 2048"/>
              <a:gd name="T107" fmla="*/ 160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8" h="2048">
                <a:moveTo>
                  <a:pt x="2048" y="1152"/>
                </a:moveTo>
                <a:cubicBezTo>
                  <a:pt x="2048" y="896"/>
                  <a:pt x="2048" y="896"/>
                  <a:pt x="2048" y="896"/>
                </a:cubicBezTo>
                <a:cubicBezTo>
                  <a:pt x="1845" y="896"/>
                  <a:pt x="1845" y="896"/>
                  <a:pt x="1845" y="896"/>
                </a:cubicBezTo>
                <a:cubicBezTo>
                  <a:pt x="1836" y="836"/>
                  <a:pt x="1821" y="779"/>
                  <a:pt x="1799" y="724"/>
                </a:cubicBezTo>
                <a:cubicBezTo>
                  <a:pt x="1975" y="623"/>
                  <a:pt x="1975" y="623"/>
                  <a:pt x="1975" y="623"/>
                </a:cubicBezTo>
                <a:cubicBezTo>
                  <a:pt x="1847" y="401"/>
                  <a:pt x="1847" y="401"/>
                  <a:pt x="1847" y="401"/>
                </a:cubicBezTo>
                <a:cubicBezTo>
                  <a:pt x="1672" y="502"/>
                  <a:pt x="1672" y="502"/>
                  <a:pt x="1672" y="502"/>
                </a:cubicBezTo>
                <a:cubicBezTo>
                  <a:pt x="1634" y="456"/>
                  <a:pt x="1592" y="414"/>
                  <a:pt x="1546" y="376"/>
                </a:cubicBezTo>
                <a:cubicBezTo>
                  <a:pt x="1647" y="201"/>
                  <a:pt x="1647" y="201"/>
                  <a:pt x="1647" y="201"/>
                </a:cubicBezTo>
                <a:cubicBezTo>
                  <a:pt x="1425" y="73"/>
                  <a:pt x="1425" y="73"/>
                  <a:pt x="1425" y="73"/>
                </a:cubicBezTo>
                <a:cubicBezTo>
                  <a:pt x="1324" y="249"/>
                  <a:pt x="1324" y="249"/>
                  <a:pt x="1324" y="249"/>
                </a:cubicBezTo>
                <a:cubicBezTo>
                  <a:pt x="1269" y="227"/>
                  <a:pt x="1212" y="212"/>
                  <a:pt x="1152" y="203"/>
                </a:cubicBezTo>
                <a:cubicBezTo>
                  <a:pt x="1152" y="0"/>
                  <a:pt x="1152" y="0"/>
                  <a:pt x="1152" y="0"/>
                </a:cubicBezTo>
                <a:cubicBezTo>
                  <a:pt x="896" y="0"/>
                  <a:pt x="896" y="0"/>
                  <a:pt x="896" y="0"/>
                </a:cubicBezTo>
                <a:cubicBezTo>
                  <a:pt x="896" y="203"/>
                  <a:pt x="896" y="203"/>
                  <a:pt x="896" y="203"/>
                </a:cubicBezTo>
                <a:cubicBezTo>
                  <a:pt x="837" y="212"/>
                  <a:pt x="779" y="227"/>
                  <a:pt x="724" y="249"/>
                </a:cubicBezTo>
                <a:cubicBezTo>
                  <a:pt x="623" y="73"/>
                  <a:pt x="623" y="73"/>
                  <a:pt x="623" y="73"/>
                </a:cubicBezTo>
                <a:cubicBezTo>
                  <a:pt x="401" y="201"/>
                  <a:pt x="401" y="201"/>
                  <a:pt x="401" y="201"/>
                </a:cubicBezTo>
                <a:cubicBezTo>
                  <a:pt x="502" y="376"/>
                  <a:pt x="502" y="376"/>
                  <a:pt x="502" y="376"/>
                </a:cubicBezTo>
                <a:cubicBezTo>
                  <a:pt x="456" y="414"/>
                  <a:pt x="414" y="456"/>
                  <a:pt x="377" y="502"/>
                </a:cubicBezTo>
                <a:cubicBezTo>
                  <a:pt x="201" y="401"/>
                  <a:pt x="201" y="401"/>
                  <a:pt x="201" y="401"/>
                </a:cubicBezTo>
                <a:cubicBezTo>
                  <a:pt x="73" y="623"/>
                  <a:pt x="73" y="623"/>
                  <a:pt x="73" y="623"/>
                </a:cubicBezTo>
                <a:cubicBezTo>
                  <a:pt x="249" y="724"/>
                  <a:pt x="249" y="724"/>
                  <a:pt x="249" y="724"/>
                </a:cubicBezTo>
                <a:cubicBezTo>
                  <a:pt x="228" y="779"/>
                  <a:pt x="212" y="836"/>
                  <a:pt x="203" y="896"/>
                </a:cubicBezTo>
                <a:cubicBezTo>
                  <a:pt x="0" y="896"/>
                  <a:pt x="0" y="896"/>
                  <a:pt x="0" y="896"/>
                </a:cubicBezTo>
                <a:cubicBezTo>
                  <a:pt x="0" y="1152"/>
                  <a:pt x="0" y="1152"/>
                  <a:pt x="0" y="1152"/>
                </a:cubicBezTo>
                <a:cubicBezTo>
                  <a:pt x="203" y="1152"/>
                  <a:pt x="203" y="1152"/>
                  <a:pt x="203" y="1152"/>
                </a:cubicBezTo>
                <a:cubicBezTo>
                  <a:pt x="212" y="1212"/>
                  <a:pt x="228" y="1269"/>
                  <a:pt x="249" y="1324"/>
                </a:cubicBezTo>
                <a:cubicBezTo>
                  <a:pt x="73" y="1425"/>
                  <a:pt x="73" y="1425"/>
                  <a:pt x="73" y="1425"/>
                </a:cubicBezTo>
                <a:cubicBezTo>
                  <a:pt x="201" y="1647"/>
                  <a:pt x="201" y="1647"/>
                  <a:pt x="201" y="1647"/>
                </a:cubicBezTo>
                <a:cubicBezTo>
                  <a:pt x="377" y="1546"/>
                  <a:pt x="377" y="1546"/>
                  <a:pt x="377" y="1546"/>
                </a:cubicBezTo>
                <a:cubicBezTo>
                  <a:pt x="414" y="1592"/>
                  <a:pt x="456" y="1634"/>
                  <a:pt x="502" y="1672"/>
                </a:cubicBezTo>
                <a:cubicBezTo>
                  <a:pt x="401" y="1847"/>
                  <a:pt x="401" y="1847"/>
                  <a:pt x="401" y="1847"/>
                </a:cubicBezTo>
                <a:cubicBezTo>
                  <a:pt x="623" y="1975"/>
                  <a:pt x="623" y="1975"/>
                  <a:pt x="623" y="1975"/>
                </a:cubicBezTo>
                <a:cubicBezTo>
                  <a:pt x="724" y="1799"/>
                  <a:pt x="724" y="1799"/>
                  <a:pt x="724" y="1799"/>
                </a:cubicBezTo>
                <a:cubicBezTo>
                  <a:pt x="779" y="1821"/>
                  <a:pt x="837" y="1836"/>
                  <a:pt x="896" y="1845"/>
                </a:cubicBezTo>
                <a:cubicBezTo>
                  <a:pt x="896" y="2048"/>
                  <a:pt x="896" y="2048"/>
                  <a:pt x="896" y="2048"/>
                </a:cubicBezTo>
                <a:cubicBezTo>
                  <a:pt x="1152" y="2048"/>
                  <a:pt x="1152" y="2048"/>
                  <a:pt x="1152" y="2048"/>
                </a:cubicBezTo>
                <a:cubicBezTo>
                  <a:pt x="1152" y="1845"/>
                  <a:pt x="1152" y="1845"/>
                  <a:pt x="1152" y="1845"/>
                </a:cubicBezTo>
                <a:cubicBezTo>
                  <a:pt x="1212" y="1836"/>
                  <a:pt x="1269" y="1821"/>
                  <a:pt x="1324" y="1799"/>
                </a:cubicBezTo>
                <a:cubicBezTo>
                  <a:pt x="1425" y="1975"/>
                  <a:pt x="1425" y="1975"/>
                  <a:pt x="1425" y="1975"/>
                </a:cubicBezTo>
                <a:cubicBezTo>
                  <a:pt x="1647" y="1847"/>
                  <a:pt x="1647" y="1847"/>
                  <a:pt x="1647" y="1847"/>
                </a:cubicBezTo>
                <a:cubicBezTo>
                  <a:pt x="1546" y="1672"/>
                  <a:pt x="1546" y="1672"/>
                  <a:pt x="1546" y="1672"/>
                </a:cubicBezTo>
                <a:cubicBezTo>
                  <a:pt x="1592" y="1634"/>
                  <a:pt x="1634" y="1592"/>
                  <a:pt x="1672" y="1546"/>
                </a:cubicBezTo>
                <a:cubicBezTo>
                  <a:pt x="1847" y="1647"/>
                  <a:pt x="1847" y="1647"/>
                  <a:pt x="1847" y="1647"/>
                </a:cubicBezTo>
                <a:cubicBezTo>
                  <a:pt x="1975" y="1425"/>
                  <a:pt x="1975" y="1425"/>
                  <a:pt x="1975" y="1425"/>
                </a:cubicBezTo>
                <a:cubicBezTo>
                  <a:pt x="1800" y="1324"/>
                  <a:pt x="1800" y="1324"/>
                  <a:pt x="1800" y="1324"/>
                </a:cubicBezTo>
                <a:cubicBezTo>
                  <a:pt x="1821" y="1269"/>
                  <a:pt x="1836" y="1212"/>
                  <a:pt x="1845" y="1152"/>
                </a:cubicBezTo>
                <a:cubicBezTo>
                  <a:pt x="2048" y="1152"/>
                  <a:pt x="2048" y="1152"/>
                  <a:pt x="2048" y="1152"/>
                </a:cubicBezTo>
                <a:close/>
                <a:moveTo>
                  <a:pt x="1024" y="1600"/>
                </a:moveTo>
                <a:cubicBezTo>
                  <a:pt x="706" y="1600"/>
                  <a:pt x="448" y="1342"/>
                  <a:pt x="448" y="1024"/>
                </a:cubicBezTo>
                <a:cubicBezTo>
                  <a:pt x="448" y="706"/>
                  <a:pt x="706" y="448"/>
                  <a:pt x="1024" y="448"/>
                </a:cubicBezTo>
                <a:cubicBezTo>
                  <a:pt x="1342" y="448"/>
                  <a:pt x="1600" y="706"/>
                  <a:pt x="1600" y="1024"/>
                </a:cubicBezTo>
                <a:cubicBezTo>
                  <a:pt x="1600" y="1342"/>
                  <a:pt x="1342" y="1600"/>
                  <a:pt x="1024" y="1600"/>
                </a:cubicBezTo>
                <a:close/>
              </a:path>
            </a:pathLst>
          </a:custGeom>
          <a:solidFill>
            <a:srgbClr val="7B68A1"/>
          </a:solidFill>
          <a:ln>
            <a:noFill/>
          </a:ln>
        </p:spPr>
        <p:txBody>
          <a:bodyPr vert="horz" wrap="square" lIns="91440" tIns="45720" rIns="91440" bIns="45720" numCol="1" anchor="t" anchorCtr="0" compatLnSpc="1"/>
          <a:lstStyle/>
          <a:p>
            <a:endParaRPr lang="zh-CN" altLang="en-US">
              <a:solidFill>
                <a:srgbClr val="7030A0"/>
              </a:solidFill>
              <a:latin typeface="思源黑体 CN Normal" panose="020B0400000000000000" pitchFamily="34" charset="-122"/>
              <a:ea typeface="思源黑体 CN Normal" panose="020B0400000000000000" pitchFamily="34" charset="-122"/>
            </a:endParaRPr>
          </a:p>
        </p:txBody>
      </p:sp>
      <p:sp>
        <p:nvSpPr>
          <p:cNvPr id="18" name="school-calendar_68366"/>
          <p:cNvSpPr>
            <a:spLocks noChangeAspect="1"/>
          </p:cNvSpPr>
          <p:nvPr/>
        </p:nvSpPr>
        <p:spPr bwMode="auto">
          <a:xfrm>
            <a:off x="2506845" y="2729131"/>
            <a:ext cx="567057" cy="609685"/>
          </a:xfrm>
          <a:custGeom>
            <a:avLst/>
            <a:gdLst>
              <a:gd name="connsiteX0" fmla="*/ 361302 w 561348"/>
              <a:gd name="connsiteY0" fmla="*/ 383100 h 603546"/>
              <a:gd name="connsiteX1" fmla="*/ 433971 w 561348"/>
              <a:gd name="connsiteY1" fmla="*/ 383100 h 603546"/>
              <a:gd name="connsiteX2" fmla="*/ 440611 w 561348"/>
              <a:gd name="connsiteY2" fmla="*/ 389729 h 603546"/>
              <a:gd name="connsiteX3" fmla="*/ 440611 w 561348"/>
              <a:gd name="connsiteY3" fmla="*/ 462279 h 603546"/>
              <a:gd name="connsiteX4" fmla="*/ 433971 w 561348"/>
              <a:gd name="connsiteY4" fmla="*/ 468908 h 603546"/>
              <a:gd name="connsiteX5" fmla="*/ 361302 w 561348"/>
              <a:gd name="connsiteY5" fmla="*/ 468908 h 603546"/>
              <a:gd name="connsiteX6" fmla="*/ 354662 w 561348"/>
              <a:gd name="connsiteY6" fmla="*/ 462279 h 603546"/>
              <a:gd name="connsiteX7" fmla="*/ 354662 w 561348"/>
              <a:gd name="connsiteY7" fmla="*/ 389729 h 603546"/>
              <a:gd name="connsiteX8" fmla="*/ 361302 w 561348"/>
              <a:gd name="connsiteY8" fmla="*/ 383100 h 603546"/>
              <a:gd name="connsiteX9" fmla="*/ 244361 w 561348"/>
              <a:gd name="connsiteY9" fmla="*/ 383100 h 603546"/>
              <a:gd name="connsiteX10" fmla="*/ 317042 w 561348"/>
              <a:gd name="connsiteY10" fmla="*/ 383100 h 603546"/>
              <a:gd name="connsiteX11" fmla="*/ 323684 w 561348"/>
              <a:gd name="connsiteY11" fmla="*/ 389729 h 603546"/>
              <a:gd name="connsiteX12" fmla="*/ 323684 w 561348"/>
              <a:gd name="connsiteY12" fmla="*/ 462279 h 603546"/>
              <a:gd name="connsiteX13" fmla="*/ 317042 w 561348"/>
              <a:gd name="connsiteY13" fmla="*/ 468908 h 603546"/>
              <a:gd name="connsiteX14" fmla="*/ 244361 w 561348"/>
              <a:gd name="connsiteY14" fmla="*/ 468908 h 603546"/>
              <a:gd name="connsiteX15" fmla="*/ 237594 w 561348"/>
              <a:gd name="connsiteY15" fmla="*/ 462279 h 603546"/>
              <a:gd name="connsiteX16" fmla="*/ 237594 w 561348"/>
              <a:gd name="connsiteY16" fmla="*/ 389729 h 603546"/>
              <a:gd name="connsiteX17" fmla="*/ 244361 w 561348"/>
              <a:gd name="connsiteY17" fmla="*/ 383100 h 603546"/>
              <a:gd name="connsiteX18" fmla="*/ 127308 w 561348"/>
              <a:gd name="connsiteY18" fmla="*/ 383100 h 603546"/>
              <a:gd name="connsiteX19" fmla="*/ 199990 w 561348"/>
              <a:gd name="connsiteY19" fmla="*/ 383100 h 603546"/>
              <a:gd name="connsiteX20" fmla="*/ 206757 w 561348"/>
              <a:gd name="connsiteY20" fmla="*/ 389729 h 603546"/>
              <a:gd name="connsiteX21" fmla="*/ 206757 w 561348"/>
              <a:gd name="connsiteY21" fmla="*/ 462279 h 603546"/>
              <a:gd name="connsiteX22" fmla="*/ 199990 w 561348"/>
              <a:gd name="connsiteY22" fmla="*/ 468908 h 603546"/>
              <a:gd name="connsiteX23" fmla="*/ 127308 w 561348"/>
              <a:gd name="connsiteY23" fmla="*/ 468908 h 603546"/>
              <a:gd name="connsiteX24" fmla="*/ 120667 w 561348"/>
              <a:gd name="connsiteY24" fmla="*/ 462279 h 603546"/>
              <a:gd name="connsiteX25" fmla="*/ 120667 w 561348"/>
              <a:gd name="connsiteY25" fmla="*/ 389729 h 603546"/>
              <a:gd name="connsiteX26" fmla="*/ 127308 w 561348"/>
              <a:gd name="connsiteY26" fmla="*/ 383100 h 603546"/>
              <a:gd name="connsiteX27" fmla="*/ 361302 w 561348"/>
              <a:gd name="connsiteY27" fmla="*/ 266243 h 603546"/>
              <a:gd name="connsiteX28" fmla="*/ 433971 w 561348"/>
              <a:gd name="connsiteY28" fmla="*/ 266243 h 603546"/>
              <a:gd name="connsiteX29" fmla="*/ 440611 w 561348"/>
              <a:gd name="connsiteY29" fmla="*/ 272999 h 603546"/>
              <a:gd name="connsiteX30" fmla="*/ 440611 w 561348"/>
              <a:gd name="connsiteY30" fmla="*/ 345561 h 603546"/>
              <a:gd name="connsiteX31" fmla="*/ 433971 w 561348"/>
              <a:gd name="connsiteY31" fmla="*/ 352192 h 603546"/>
              <a:gd name="connsiteX32" fmla="*/ 361302 w 561348"/>
              <a:gd name="connsiteY32" fmla="*/ 352192 h 603546"/>
              <a:gd name="connsiteX33" fmla="*/ 354662 w 561348"/>
              <a:gd name="connsiteY33" fmla="*/ 345561 h 603546"/>
              <a:gd name="connsiteX34" fmla="*/ 354662 w 561348"/>
              <a:gd name="connsiteY34" fmla="*/ 272999 h 603546"/>
              <a:gd name="connsiteX35" fmla="*/ 361302 w 561348"/>
              <a:gd name="connsiteY35" fmla="*/ 266243 h 603546"/>
              <a:gd name="connsiteX36" fmla="*/ 244361 w 561348"/>
              <a:gd name="connsiteY36" fmla="*/ 266243 h 603546"/>
              <a:gd name="connsiteX37" fmla="*/ 317042 w 561348"/>
              <a:gd name="connsiteY37" fmla="*/ 266243 h 603546"/>
              <a:gd name="connsiteX38" fmla="*/ 323684 w 561348"/>
              <a:gd name="connsiteY38" fmla="*/ 272999 h 603546"/>
              <a:gd name="connsiteX39" fmla="*/ 323684 w 561348"/>
              <a:gd name="connsiteY39" fmla="*/ 345561 h 603546"/>
              <a:gd name="connsiteX40" fmla="*/ 317042 w 561348"/>
              <a:gd name="connsiteY40" fmla="*/ 352192 h 603546"/>
              <a:gd name="connsiteX41" fmla="*/ 244361 w 561348"/>
              <a:gd name="connsiteY41" fmla="*/ 352192 h 603546"/>
              <a:gd name="connsiteX42" fmla="*/ 237594 w 561348"/>
              <a:gd name="connsiteY42" fmla="*/ 345561 h 603546"/>
              <a:gd name="connsiteX43" fmla="*/ 237594 w 561348"/>
              <a:gd name="connsiteY43" fmla="*/ 272999 h 603546"/>
              <a:gd name="connsiteX44" fmla="*/ 244361 w 561348"/>
              <a:gd name="connsiteY44" fmla="*/ 266243 h 603546"/>
              <a:gd name="connsiteX45" fmla="*/ 127308 w 561348"/>
              <a:gd name="connsiteY45" fmla="*/ 266243 h 603546"/>
              <a:gd name="connsiteX46" fmla="*/ 199990 w 561348"/>
              <a:gd name="connsiteY46" fmla="*/ 266243 h 603546"/>
              <a:gd name="connsiteX47" fmla="*/ 206757 w 561348"/>
              <a:gd name="connsiteY47" fmla="*/ 272999 h 603546"/>
              <a:gd name="connsiteX48" fmla="*/ 206757 w 561348"/>
              <a:gd name="connsiteY48" fmla="*/ 345561 h 603546"/>
              <a:gd name="connsiteX49" fmla="*/ 199990 w 561348"/>
              <a:gd name="connsiteY49" fmla="*/ 352192 h 603546"/>
              <a:gd name="connsiteX50" fmla="*/ 127308 w 561348"/>
              <a:gd name="connsiteY50" fmla="*/ 352192 h 603546"/>
              <a:gd name="connsiteX51" fmla="*/ 120667 w 561348"/>
              <a:gd name="connsiteY51" fmla="*/ 345561 h 603546"/>
              <a:gd name="connsiteX52" fmla="*/ 120667 w 561348"/>
              <a:gd name="connsiteY52" fmla="*/ 272999 h 603546"/>
              <a:gd name="connsiteX53" fmla="*/ 127308 w 561348"/>
              <a:gd name="connsiteY53" fmla="*/ 266243 h 603546"/>
              <a:gd name="connsiteX54" fmla="*/ 70168 w 561348"/>
              <a:gd name="connsiteY54" fmla="*/ 198930 h 603546"/>
              <a:gd name="connsiteX55" fmla="*/ 70168 w 561348"/>
              <a:gd name="connsiteY55" fmla="*/ 537611 h 603546"/>
              <a:gd name="connsiteX56" fmla="*/ 491180 w 561348"/>
              <a:gd name="connsiteY56" fmla="*/ 537611 h 603546"/>
              <a:gd name="connsiteX57" fmla="*/ 491180 w 561348"/>
              <a:gd name="connsiteY57" fmla="*/ 198930 h 603546"/>
              <a:gd name="connsiteX58" fmla="*/ 129436 w 561348"/>
              <a:gd name="connsiteY58" fmla="*/ 0 h 603546"/>
              <a:gd name="connsiteX59" fmla="*/ 131065 w 561348"/>
              <a:gd name="connsiteY59" fmla="*/ 0 h 603546"/>
              <a:gd name="connsiteX60" fmla="*/ 172915 w 561348"/>
              <a:gd name="connsiteY60" fmla="*/ 41663 h 603546"/>
              <a:gd name="connsiteX61" fmla="*/ 172915 w 561348"/>
              <a:gd name="connsiteY61" fmla="*/ 73066 h 603546"/>
              <a:gd name="connsiteX62" fmla="*/ 388433 w 561348"/>
              <a:gd name="connsiteY62" fmla="*/ 73066 h 603546"/>
              <a:gd name="connsiteX63" fmla="*/ 388433 w 561348"/>
              <a:gd name="connsiteY63" fmla="*/ 41663 h 603546"/>
              <a:gd name="connsiteX64" fmla="*/ 430158 w 561348"/>
              <a:gd name="connsiteY64" fmla="*/ 0 h 603546"/>
              <a:gd name="connsiteX65" fmla="*/ 431787 w 561348"/>
              <a:gd name="connsiteY65" fmla="*/ 0 h 603546"/>
              <a:gd name="connsiteX66" fmla="*/ 473638 w 561348"/>
              <a:gd name="connsiteY66" fmla="*/ 41663 h 603546"/>
              <a:gd name="connsiteX67" fmla="*/ 473638 w 561348"/>
              <a:gd name="connsiteY67" fmla="*/ 73066 h 603546"/>
              <a:gd name="connsiteX68" fmla="*/ 519498 w 561348"/>
              <a:gd name="connsiteY68" fmla="*/ 73066 h 603546"/>
              <a:gd name="connsiteX69" fmla="*/ 561348 w 561348"/>
              <a:gd name="connsiteY69" fmla="*/ 114729 h 603546"/>
              <a:gd name="connsiteX70" fmla="*/ 561348 w 561348"/>
              <a:gd name="connsiteY70" fmla="*/ 561758 h 603546"/>
              <a:gd name="connsiteX71" fmla="*/ 519498 w 561348"/>
              <a:gd name="connsiteY71" fmla="*/ 603546 h 603546"/>
              <a:gd name="connsiteX72" fmla="*/ 41725 w 561348"/>
              <a:gd name="connsiteY72" fmla="*/ 603546 h 603546"/>
              <a:gd name="connsiteX73" fmla="*/ 0 w 561348"/>
              <a:gd name="connsiteY73" fmla="*/ 561758 h 603546"/>
              <a:gd name="connsiteX74" fmla="*/ 0 w 561348"/>
              <a:gd name="connsiteY74" fmla="*/ 114729 h 603546"/>
              <a:gd name="connsiteX75" fmla="*/ 41725 w 561348"/>
              <a:gd name="connsiteY75" fmla="*/ 73066 h 603546"/>
              <a:gd name="connsiteX76" fmla="*/ 87710 w 561348"/>
              <a:gd name="connsiteY76" fmla="*/ 73066 h 603546"/>
              <a:gd name="connsiteX77" fmla="*/ 87710 w 561348"/>
              <a:gd name="connsiteY77" fmla="*/ 41663 h 603546"/>
              <a:gd name="connsiteX78" fmla="*/ 129436 w 561348"/>
              <a:gd name="connsiteY78" fmla="*/ 0 h 60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61348" h="603546">
                <a:moveTo>
                  <a:pt x="361302" y="383100"/>
                </a:moveTo>
                <a:lnTo>
                  <a:pt x="433971" y="383100"/>
                </a:lnTo>
                <a:cubicBezTo>
                  <a:pt x="437729" y="383100"/>
                  <a:pt x="440611" y="386102"/>
                  <a:pt x="440611" y="389729"/>
                </a:cubicBezTo>
                <a:lnTo>
                  <a:pt x="440611" y="462279"/>
                </a:lnTo>
                <a:cubicBezTo>
                  <a:pt x="440611" y="466031"/>
                  <a:pt x="437729" y="468908"/>
                  <a:pt x="433971" y="468908"/>
                </a:cubicBezTo>
                <a:lnTo>
                  <a:pt x="361302" y="468908"/>
                </a:lnTo>
                <a:cubicBezTo>
                  <a:pt x="357669" y="468908"/>
                  <a:pt x="354662" y="466031"/>
                  <a:pt x="354662" y="462279"/>
                </a:cubicBezTo>
                <a:lnTo>
                  <a:pt x="354662" y="389729"/>
                </a:lnTo>
                <a:cubicBezTo>
                  <a:pt x="354662" y="386102"/>
                  <a:pt x="357669" y="383100"/>
                  <a:pt x="361302" y="383100"/>
                </a:cubicBezTo>
                <a:close/>
                <a:moveTo>
                  <a:pt x="244361" y="383100"/>
                </a:moveTo>
                <a:lnTo>
                  <a:pt x="317042" y="383100"/>
                </a:lnTo>
                <a:cubicBezTo>
                  <a:pt x="320676" y="383100"/>
                  <a:pt x="323684" y="386102"/>
                  <a:pt x="323684" y="389729"/>
                </a:cubicBezTo>
                <a:lnTo>
                  <a:pt x="323684" y="462279"/>
                </a:lnTo>
                <a:cubicBezTo>
                  <a:pt x="323684" y="466031"/>
                  <a:pt x="320676" y="468908"/>
                  <a:pt x="317042" y="468908"/>
                </a:cubicBezTo>
                <a:lnTo>
                  <a:pt x="244361" y="468908"/>
                </a:lnTo>
                <a:cubicBezTo>
                  <a:pt x="240601" y="468908"/>
                  <a:pt x="237594" y="466031"/>
                  <a:pt x="237594" y="462279"/>
                </a:cubicBezTo>
                <a:lnTo>
                  <a:pt x="237594" y="389729"/>
                </a:lnTo>
                <a:cubicBezTo>
                  <a:pt x="237594" y="386102"/>
                  <a:pt x="240601" y="383100"/>
                  <a:pt x="244361" y="383100"/>
                </a:cubicBezTo>
                <a:close/>
                <a:moveTo>
                  <a:pt x="127308" y="383100"/>
                </a:moveTo>
                <a:lnTo>
                  <a:pt x="199990" y="383100"/>
                </a:lnTo>
                <a:cubicBezTo>
                  <a:pt x="203749" y="383100"/>
                  <a:pt x="206757" y="386102"/>
                  <a:pt x="206757" y="389729"/>
                </a:cubicBezTo>
                <a:lnTo>
                  <a:pt x="206757" y="462279"/>
                </a:lnTo>
                <a:cubicBezTo>
                  <a:pt x="206757" y="466031"/>
                  <a:pt x="203749" y="468908"/>
                  <a:pt x="199990" y="468908"/>
                </a:cubicBezTo>
                <a:lnTo>
                  <a:pt x="127308" y="468908"/>
                </a:lnTo>
                <a:cubicBezTo>
                  <a:pt x="123674" y="468908"/>
                  <a:pt x="120667" y="466031"/>
                  <a:pt x="120667" y="462279"/>
                </a:cubicBezTo>
                <a:lnTo>
                  <a:pt x="120667" y="389729"/>
                </a:lnTo>
                <a:cubicBezTo>
                  <a:pt x="120667" y="386102"/>
                  <a:pt x="123674" y="383100"/>
                  <a:pt x="127308" y="383100"/>
                </a:cubicBezTo>
                <a:close/>
                <a:moveTo>
                  <a:pt x="361302" y="266243"/>
                </a:moveTo>
                <a:lnTo>
                  <a:pt x="433971" y="266243"/>
                </a:lnTo>
                <a:cubicBezTo>
                  <a:pt x="437729" y="266243"/>
                  <a:pt x="440611" y="269246"/>
                  <a:pt x="440611" y="272999"/>
                </a:cubicBezTo>
                <a:lnTo>
                  <a:pt x="440611" y="345561"/>
                </a:lnTo>
                <a:cubicBezTo>
                  <a:pt x="440611" y="349189"/>
                  <a:pt x="437729" y="352192"/>
                  <a:pt x="433971" y="352192"/>
                </a:cubicBezTo>
                <a:lnTo>
                  <a:pt x="361302" y="352192"/>
                </a:lnTo>
                <a:cubicBezTo>
                  <a:pt x="357669" y="352192"/>
                  <a:pt x="354662" y="349189"/>
                  <a:pt x="354662" y="345561"/>
                </a:cubicBezTo>
                <a:lnTo>
                  <a:pt x="354662" y="272999"/>
                </a:lnTo>
                <a:cubicBezTo>
                  <a:pt x="354662" y="269246"/>
                  <a:pt x="357669" y="266243"/>
                  <a:pt x="361302" y="266243"/>
                </a:cubicBezTo>
                <a:close/>
                <a:moveTo>
                  <a:pt x="244361" y="266243"/>
                </a:moveTo>
                <a:lnTo>
                  <a:pt x="317042" y="266243"/>
                </a:lnTo>
                <a:cubicBezTo>
                  <a:pt x="320676" y="266243"/>
                  <a:pt x="323684" y="269246"/>
                  <a:pt x="323684" y="272999"/>
                </a:cubicBezTo>
                <a:lnTo>
                  <a:pt x="323684" y="345561"/>
                </a:lnTo>
                <a:cubicBezTo>
                  <a:pt x="323684" y="349189"/>
                  <a:pt x="320676" y="352192"/>
                  <a:pt x="317042" y="352192"/>
                </a:cubicBezTo>
                <a:lnTo>
                  <a:pt x="244361" y="352192"/>
                </a:lnTo>
                <a:cubicBezTo>
                  <a:pt x="240601" y="352192"/>
                  <a:pt x="237594" y="349189"/>
                  <a:pt x="237594" y="345561"/>
                </a:cubicBezTo>
                <a:lnTo>
                  <a:pt x="237594" y="272999"/>
                </a:lnTo>
                <a:cubicBezTo>
                  <a:pt x="237594" y="269246"/>
                  <a:pt x="240601" y="266243"/>
                  <a:pt x="244361" y="266243"/>
                </a:cubicBezTo>
                <a:close/>
                <a:moveTo>
                  <a:pt x="127308" y="266243"/>
                </a:moveTo>
                <a:lnTo>
                  <a:pt x="199990" y="266243"/>
                </a:lnTo>
                <a:cubicBezTo>
                  <a:pt x="203749" y="266243"/>
                  <a:pt x="206757" y="269246"/>
                  <a:pt x="206757" y="272999"/>
                </a:cubicBezTo>
                <a:lnTo>
                  <a:pt x="206757" y="345561"/>
                </a:lnTo>
                <a:cubicBezTo>
                  <a:pt x="206757" y="349189"/>
                  <a:pt x="203749" y="352192"/>
                  <a:pt x="199990" y="352192"/>
                </a:cubicBezTo>
                <a:lnTo>
                  <a:pt x="127308" y="352192"/>
                </a:lnTo>
                <a:cubicBezTo>
                  <a:pt x="123674" y="352192"/>
                  <a:pt x="120667" y="349189"/>
                  <a:pt x="120667" y="345561"/>
                </a:cubicBezTo>
                <a:lnTo>
                  <a:pt x="120667" y="272999"/>
                </a:lnTo>
                <a:cubicBezTo>
                  <a:pt x="120667" y="269246"/>
                  <a:pt x="123674" y="266243"/>
                  <a:pt x="127308" y="266243"/>
                </a:cubicBezTo>
                <a:close/>
                <a:moveTo>
                  <a:pt x="70168" y="198930"/>
                </a:moveTo>
                <a:lnTo>
                  <a:pt x="70168" y="537611"/>
                </a:lnTo>
                <a:lnTo>
                  <a:pt x="491180" y="537611"/>
                </a:lnTo>
                <a:lnTo>
                  <a:pt x="491180" y="198930"/>
                </a:lnTo>
                <a:close/>
                <a:moveTo>
                  <a:pt x="129436" y="0"/>
                </a:moveTo>
                <a:lnTo>
                  <a:pt x="131065" y="0"/>
                </a:lnTo>
                <a:cubicBezTo>
                  <a:pt x="154245" y="0"/>
                  <a:pt x="172915" y="18642"/>
                  <a:pt x="172915" y="41663"/>
                </a:cubicBezTo>
                <a:lnTo>
                  <a:pt x="172915" y="73066"/>
                </a:lnTo>
                <a:lnTo>
                  <a:pt x="388433" y="73066"/>
                </a:lnTo>
                <a:lnTo>
                  <a:pt x="388433" y="41663"/>
                </a:lnTo>
                <a:cubicBezTo>
                  <a:pt x="388433" y="18642"/>
                  <a:pt x="407103" y="0"/>
                  <a:pt x="430158" y="0"/>
                </a:cubicBezTo>
                <a:lnTo>
                  <a:pt x="431787" y="0"/>
                </a:lnTo>
                <a:cubicBezTo>
                  <a:pt x="454968" y="0"/>
                  <a:pt x="473638" y="18642"/>
                  <a:pt x="473638" y="41663"/>
                </a:cubicBezTo>
                <a:lnTo>
                  <a:pt x="473638" y="73066"/>
                </a:lnTo>
                <a:lnTo>
                  <a:pt x="519498" y="73066"/>
                </a:lnTo>
                <a:cubicBezTo>
                  <a:pt x="542678" y="73066"/>
                  <a:pt x="561348" y="91708"/>
                  <a:pt x="561348" y="114729"/>
                </a:cubicBezTo>
                <a:lnTo>
                  <a:pt x="561348" y="561758"/>
                </a:lnTo>
                <a:cubicBezTo>
                  <a:pt x="561348" y="584779"/>
                  <a:pt x="542678" y="603546"/>
                  <a:pt x="519498" y="603546"/>
                </a:cubicBezTo>
                <a:lnTo>
                  <a:pt x="41725" y="603546"/>
                </a:lnTo>
                <a:cubicBezTo>
                  <a:pt x="18670" y="603546"/>
                  <a:pt x="0" y="584779"/>
                  <a:pt x="0" y="561758"/>
                </a:cubicBezTo>
                <a:lnTo>
                  <a:pt x="0" y="114729"/>
                </a:lnTo>
                <a:cubicBezTo>
                  <a:pt x="0" y="91708"/>
                  <a:pt x="18670" y="73066"/>
                  <a:pt x="41725" y="73066"/>
                </a:cubicBezTo>
                <a:lnTo>
                  <a:pt x="87710" y="73066"/>
                </a:lnTo>
                <a:lnTo>
                  <a:pt x="87710" y="41663"/>
                </a:lnTo>
                <a:cubicBezTo>
                  <a:pt x="87710" y="18642"/>
                  <a:pt x="106380" y="0"/>
                  <a:pt x="129436" y="0"/>
                </a:cubicBezTo>
                <a:close/>
              </a:path>
            </a:pathLst>
          </a:custGeom>
          <a:solidFill>
            <a:srgbClr val="7B68A1"/>
          </a:solidFill>
          <a:ln>
            <a:noFill/>
          </a:ln>
        </p:spPr>
      </p:sp>
      <p:sp>
        <p:nvSpPr>
          <p:cNvPr id="19" name="saturn_192504"/>
          <p:cNvSpPr>
            <a:spLocks noChangeAspect="1"/>
          </p:cNvSpPr>
          <p:nvPr/>
        </p:nvSpPr>
        <p:spPr bwMode="auto">
          <a:xfrm>
            <a:off x="3417661" y="4974740"/>
            <a:ext cx="609685" cy="410616"/>
          </a:xfrm>
          <a:custGeom>
            <a:avLst/>
            <a:gdLst>
              <a:gd name="T0" fmla="*/ 6830 w 6935"/>
              <a:gd name="T1" fmla="*/ 1271 h 4678"/>
              <a:gd name="T2" fmla="*/ 6073 w 6935"/>
              <a:gd name="T3" fmla="*/ 726 h 4678"/>
              <a:gd name="T4" fmla="*/ 5142 w 6935"/>
              <a:gd name="T5" fmla="*/ 747 h 4678"/>
              <a:gd name="T6" fmla="*/ 5127 w 6935"/>
              <a:gd name="T7" fmla="*/ 749 h 4678"/>
              <a:gd name="T8" fmla="*/ 3412 w 6935"/>
              <a:gd name="T9" fmla="*/ 0 h 4678"/>
              <a:gd name="T10" fmla="*/ 1784 w 6935"/>
              <a:gd name="T11" fmla="*/ 660 h 4678"/>
              <a:gd name="T12" fmla="*/ 1080 w 6935"/>
              <a:gd name="T13" fmla="*/ 2166 h 4678"/>
              <a:gd name="T14" fmla="*/ 1078 w 6935"/>
              <a:gd name="T15" fmla="*/ 2168 h 4678"/>
              <a:gd name="T16" fmla="*/ 376 w 6935"/>
              <a:gd name="T17" fmla="*/ 2692 h 4678"/>
              <a:gd name="T18" fmla="*/ 86 w 6935"/>
              <a:gd name="T19" fmla="*/ 3628 h 4678"/>
              <a:gd name="T20" fmla="*/ 850 w 6935"/>
              <a:gd name="T21" fmla="*/ 4173 h 4678"/>
              <a:gd name="T22" fmla="*/ 1187 w 6935"/>
              <a:gd name="T23" fmla="*/ 4196 h 4678"/>
              <a:gd name="T24" fmla="*/ 1679 w 6935"/>
              <a:gd name="T25" fmla="*/ 4164 h 4678"/>
              <a:gd name="T26" fmla="*/ 1910 w 6935"/>
              <a:gd name="T27" fmla="*/ 4132 h 4678"/>
              <a:gd name="T28" fmla="*/ 2085 w 6935"/>
              <a:gd name="T29" fmla="*/ 4266 h 4678"/>
              <a:gd name="T30" fmla="*/ 3412 w 6935"/>
              <a:gd name="T31" fmla="*/ 4678 h 4678"/>
              <a:gd name="T32" fmla="*/ 5704 w 6935"/>
              <a:gd name="T33" fmla="*/ 2809 h 4678"/>
              <a:gd name="T34" fmla="*/ 5918 w 6935"/>
              <a:gd name="T35" fmla="*/ 2682 h 4678"/>
              <a:gd name="T36" fmla="*/ 6572 w 6935"/>
              <a:gd name="T37" fmla="*/ 2173 h 4678"/>
              <a:gd name="T38" fmla="*/ 6830 w 6935"/>
              <a:gd name="T39" fmla="*/ 1271 h 4678"/>
              <a:gd name="T40" fmla="*/ 1547 w 6935"/>
              <a:gd name="T41" fmla="*/ 2262 h 4678"/>
              <a:gd name="T42" fmla="*/ 1551 w 6935"/>
              <a:gd name="T43" fmla="*/ 2188 h 4678"/>
              <a:gd name="T44" fmla="*/ 3412 w 6935"/>
              <a:gd name="T45" fmla="*/ 473 h 4678"/>
              <a:gd name="T46" fmla="*/ 4812 w 6935"/>
              <a:gd name="T47" fmla="*/ 1104 h 4678"/>
              <a:gd name="T48" fmla="*/ 4869 w 6935"/>
              <a:gd name="T49" fmla="*/ 1172 h 4678"/>
              <a:gd name="T50" fmla="*/ 5181 w 6935"/>
              <a:gd name="T51" fmla="*/ 1741 h 4678"/>
              <a:gd name="T52" fmla="*/ 5198 w 6935"/>
              <a:gd name="T53" fmla="*/ 1779 h 4678"/>
              <a:gd name="T54" fmla="*/ 5151 w 6935"/>
              <a:gd name="T55" fmla="*/ 1806 h 4678"/>
              <a:gd name="T56" fmla="*/ 3888 w 6935"/>
              <a:gd name="T57" fmla="*/ 2393 h 4678"/>
              <a:gd name="T58" fmla="*/ 3490 w 6935"/>
              <a:gd name="T59" fmla="*/ 2539 h 4678"/>
              <a:gd name="T60" fmla="*/ 2036 w 6935"/>
              <a:gd name="T61" fmla="*/ 2946 h 4678"/>
              <a:gd name="T62" fmla="*/ 1733 w 6935"/>
              <a:gd name="T63" fmla="*/ 3001 h 4678"/>
              <a:gd name="T64" fmla="*/ 1668 w 6935"/>
              <a:gd name="T65" fmla="*/ 3010 h 4678"/>
              <a:gd name="T66" fmla="*/ 1627 w 6935"/>
              <a:gd name="T67" fmla="*/ 2954 h 4678"/>
              <a:gd name="T68" fmla="*/ 1545 w 6935"/>
              <a:gd name="T69" fmla="*/ 2339 h 4678"/>
              <a:gd name="T70" fmla="*/ 1547 w 6935"/>
              <a:gd name="T71" fmla="*/ 2262 h 4678"/>
              <a:gd name="T72" fmla="*/ 3412 w 6935"/>
              <a:gd name="T73" fmla="*/ 4206 h 4678"/>
              <a:gd name="T74" fmla="*/ 2563 w 6935"/>
              <a:gd name="T75" fmla="*/ 4004 h 4678"/>
              <a:gd name="T76" fmla="*/ 3868 w 6935"/>
              <a:gd name="T77" fmla="*/ 3621 h 4678"/>
              <a:gd name="T78" fmla="*/ 5110 w 6935"/>
              <a:gd name="T79" fmla="*/ 3116 h 4678"/>
              <a:gd name="T80" fmla="*/ 3412 w 6935"/>
              <a:gd name="T81" fmla="*/ 4206 h 4678"/>
              <a:gd name="T82" fmla="*/ 6227 w 6935"/>
              <a:gd name="T83" fmla="*/ 1851 h 4678"/>
              <a:gd name="T84" fmla="*/ 5669 w 6935"/>
              <a:gd name="T85" fmla="*/ 2281 h 4678"/>
              <a:gd name="T86" fmla="*/ 3712 w 6935"/>
              <a:gd name="T87" fmla="*/ 3175 h 4678"/>
              <a:gd name="T88" fmla="*/ 1623 w 6935"/>
              <a:gd name="T89" fmla="*/ 3695 h 4678"/>
              <a:gd name="T90" fmla="*/ 920 w 6935"/>
              <a:gd name="T91" fmla="*/ 3706 h 4678"/>
              <a:gd name="T92" fmla="*/ 532 w 6935"/>
              <a:gd name="T93" fmla="*/ 3472 h 4678"/>
              <a:gd name="T94" fmla="*/ 713 w 6935"/>
              <a:gd name="T95" fmla="*/ 3023 h 4678"/>
              <a:gd name="T96" fmla="*/ 1098 w 6935"/>
              <a:gd name="T97" fmla="*/ 2714 h 4678"/>
              <a:gd name="T98" fmla="*/ 1135 w 6935"/>
              <a:gd name="T99" fmla="*/ 2932 h 4678"/>
              <a:gd name="T100" fmla="*/ 913 w 6935"/>
              <a:gd name="T101" fmla="*/ 3109 h 4678"/>
              <a:gd name="T102" fmla="*/ 849 w 6935"/>
              <a:gd name="T103" fmla="*/ 3361 h 4678"/>
              <a:gd name="T104" fmla="*/ 1056 w 6935"/>
              <a:gd name="T105" fmla="*/ 3519 h 4678"/>
              <a:gd name="T106" fmla="*/ 1806 w 6935"/>
              <a:gd name="T107" fmla="*/ 3467 h 4678"/>
              <a:gd name="T108" fmla="*/ 3645 w 6935"/>
              <a:gd name="T109" fmla="*/ 2985 h 4678"/>
              <a:gd name="T110" fmla="*/ 5385 w 6935"/>
              <a:gd name="T111" fmla="*/ 2216 h 4678"/>
              <a:gd name="T112" fmla="*/ 6003 w 6935"/>
              <a:gd name="T113" fmla="*/ 1790 h 4678"/>
              <a:gd name="T114" fmla="*/ 6067 w 6935"/>
              <a:gd name="T115" fmla="*/ 1537 h 4678"/>
              <a:gd name="T116" fmla="*/ 5860 w 6935"/>
              <a:gd name="T117" fmla="*/ 1380 h 4678"/>
              <a:gd name="T118" fmla="*/ 5547 w 6935"/>
              <a:gd name="T119" fmla="*/ 1382 h 4678"/>
              <a:gd name="T120" fmla="*/ 5448 w 6935"/>
              <a:gd name="T121" fmla="*/ 1187 h 4678"/>
              <a:gd name="T122" fmla="*/ 6385 w 6935"/>
              <a:gd name="T123" fmla="*/ 1426 h 4678"/>
              <a:gd name="T124" fmla="*/ 6227 w 6935"/>
              <a:gd name="T125" fmla="*/ 1851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35" h="4678">
                <a:moveTo>
                  <a:pt x="6830" y="1271"/>
                </a:moveTo>
                <a:cubicBezTo>
                  <a:pt x="6759" y="1065"/>
                  <a:pt x="6569" y="804"/>
                  <a:pt x="6073" y="726"/>
                </a:cubicBezTo>
                <a:cubicBezTo>
                  <a:pt x="5827" y="687"/>
                  <a:pt x="5531" y="694"/>
                  <a:pt x="5142" y="747"/>
                </a:cubicBezTo>
                <a:cubicBezTo>
                  <a:pt x="5137" y="747"/>
                  <a:pt x="5132" y="748"/>
                  <a:pt x="5127" y="749"/>
                </a:cubicBezTo>
                <a:cubicBezTo>
                  <a:pt x="4685" y="271"/>
                  <a:pt x="4069" y="0"/>
                  <a:pt x="3412" y="0"/>
                </a:cubicBezTo>
                <a:cubicBezTo>
                  <a:pt x="2801" y="0"/>
                  <a:pt x="2223" y="234"/>
                  <a:pt x="1784" y="660"/>
                </a:cubicBezTo>
                <a:cubicBezTo>
                  <a:pt x="1369" y="1062"/>
                  <a:pt x="1121" y="1594"/>
                  <a:pt x="1080" y="2166"/>
                </a:cubicBezTo>
                <a:cubicBezTo>
                  <a:pt x="1079" y="2167"/>
                  <a:pt x="1079" y="2167"/>
                  <a:pt x="1078" y="2168"/>
                </a:cubicBezTo>
                <a:cubicBezTo>
                  <a:pt x="776" y="2349"/>
                  <a:pt x="539" y="2525"/>
                  <a:pt x="376" y="2692"/>
                </a:cubicBezTo>
                <a:cubicBezTo>
                  <a:pt x="0" y="3076"/>
                  <a:pt x="11" y="3413"/>
                  <a:pt x="86" y="3628"/>
                </a:cubicBezTo>
                <a:cubicBezTo>
                  <a:pt x="145" y="3798"/>
                  <a:pt x="323" y="4094"/>
                  <a:pt x="850" y="4173"/>
                </a:cubicBezTo>
                <a:cubicBezTo>
                  <a:pt x="950" y="4188"/>
                  <a:pt x="1064" y="4196"/>
                  <a:pt x="1187" y="4196"/>
                </a:cubicBezTo>
                <a:cubicBezTo>
                  <a:pt x="1334" y="4196"/>
                  <a:pt x="1499" y="4185"/>
                  <a:pt x="1679" y="4164"/>
                </a:cubicBezTo>
                <a:cubicBezTo>
                  <a:pt x="1754" y="4155"/>
                  <a:pt x="1831" y="4144"/>
                  <a:pt x="1910" y="4132"/>
                </a:cubicBezTo>
                <a:cubicBezTo>
                  <a:pt x="1966" y="4179"/>
                  <a:pt x="2024" y="4224"/>
                  <a:pt x="2085" y="4266"/>
                </a:cubicBezTo>
                <a:cubicBezTo>
                  <a:pt x="2476" y="4536"/>
                  <a:pt x="2935" y="4678"/>
                  <a:pt x="3412" y="4678"/>
                </a:cubicBezTo>
                <a:cubicBezTo>
                  <a:pt x="4541" y="4678"/>
                  <a:pt x="5486" y="3875"/>
                  <a:pt x="5704" y="2809"/>
                </a:cubicBezTo>
                <a:cubicBezTo>
                  <a:pt x="5778" y="2767"/>
                  <a:pt x="5850" y="2724"/>
                  <a:pt x="5918" y="2682"/>
                </a:cubicBezTo>
                <a:cubicBezTo>
                  <a:pt x="6201" y="2506"/>
                  <a:pt x="6421" y="2335"/>
                  <a:pt x="6572" y="2173"/>
                </a:cubicBezTo>
                <a:cubicBezTo>
                  <a:pt x="6935" y="1783"/>
                  <a:pt x="6890" y="1440"/>
                  <a:pt x="6830" y="1271"/>
                </a:cubicBezTo>
                <a:close/>
                <a:moveTo>
                  <a:pt x="1547" y="2262"/>
                </a:moveTo>
                <a:cubicBezTo>
                  <a:pt x="1548" y="2238"/>
                  <a:pt x="1550" y="2213"/>
                  <a:pt x="1551" y="2188"/>
                </a:cubicBezTo>
                <a:cubicBezTo>
                  <a:pt x="1628" y="1219"/>
                  <a:pt x="2429" y="473"/>
                  <a:pt x="3412" y="473"/>
                </a:cubicBezTo>
                <a:cubicBezTo>
                  <a:pt x="3952" y="473"/>
                  <a:pt x="4457" y="702"/>
                  <a:pt x="4812" y="1104"/>
                </a:cubicBezTo>
                <a:cubicBezTo>
                  <a:pt x="4831" y="1126"/>
                  <a:pt x="4850" y="1149"/>
                  <a:pt x="4869" y="1172"/>
                </a:cubicBezTo>
                <a:cubicBezTo>
                  <a:pt x="5006" y="1343"/>
                  <a:pt x="5111" y="1534"/>
                  <a:pt x="5181" y="1741"/>
                </a:cubicBezTo>
                <a:cubicBezTo>
                  <a:pt x="5185" y="1754"/>
                  <a:pt x="5191" y="1767"/>
                  <a:pt x="5198" y="1779"/>
                </a:cubicBezTo>
                <a:cubicBezTo>
                  <a:pt x="5182" y="1788"/>
                  <a:pt x="5167" y="1797"/>
                  <a:pt x="5151" y="1806"/>
                </a:cubicBezTo>
                <a:cubicBezTo>
                  <a:pt x="4802" y="2005"/>
                  <a:pt x="4364" y="2208"/>
                  <a:pt x="3888" y="2393"/>
                </a:cubicBezTo>
                <a:cubicBezTo>
                  <a:pt x="3757" y="2443"/>
                  <a:pt x="3624" y="2492"/>
                  <a:pt x="3490" y="2539"/>
                </a:cubicBezTo>
                <a:cubicBezTo>
                  <a:pt x="2983" y="2717"/>
                  <a:pt x="2478" y="2857"/>
                  <a:pt x="2036" y="2946"/>
                </a:cubicBezTo>
                <a:cubicBezTo>
                  <a:pt x="1931" y="2967"/>
                  <a:pt x="1830" y="2986"/>
                  <a:pt x="1733" y="3001"/>
                </a:cubicBezTo>
                <a:cubicBezTo>
                  <a:pt x="1711" y="3004"/>
                  <a:pt x="1689" y="3007"/>
                  <a:pt x="1668" y="3010"/>
                </a:cubicBezTo>
                <a:cubicBezTo>
                  <a:pt x="1657" y="2989"/>
                  <a:pt x="1643" y="2970"/>
                  <a:pt x="1627" y="2954"/>
                </a:cubicBezTo>
                <a:cubicBezTo>
                  <a:pt x="1577" y="2780"/>
                  <a:pt x="1545" y="2543"/>
                  <a:pt x="1545" y="2339"/>
                </a:cubicBezTo>
                <a:cubicBezTo>
                  <a:pt x="1545" y="2314"/>
                  <a:pt x="1546" y="2288"/>
                  <a:pt x="1547" y="2262"/>
                </a:cubicBezTo>
                <a:close/>
                <a:moveTo>
                  <a:pt x="3412" y="4206"/>
                </a:moveTo>
                <a:cubicBezTo>
                  <a:pt x="3109" y="4206"/>
                  <a:pt x="2820" y="4134"/>
                  <a:pt x="2563" y="4004"/>
                </a:cubicBezTo>
                <a:cubicBezTo>
                  <a:pt x="2975" y="3907"/>
                  <a:pt x="3419" y="3778"/>
                  <a:pt x="3868" y="3621"/>
                </a:cubicBezTo>
                <a:cubicBezTo>
                  <a:pt x="4310" y="3466"/>
                  <a:pt x="4732" y="3294"/>
                  <a:pt x="5110" y="3116"/>
                </a:cubicBezTo>
                <a:cubicBezTo>
                  <a:pt x="4814" y="3759"/>
                  <a:pt x="4165" y="4206"/>
                  <a:pt x="3412" y="4206"/>
                </a:cubicBezTo>
                <a:close/>
                <a:moveTo>
                  <a:pt x="6227" y="1851"/>
                </a:moveTo>
                <a:cubicBezTo>
                  <a:pt x="6104" y="1983"/>
                  <a:pt x="5917" y="2127"/>
                  <a:pt x="5669" y="2281"/>
                </a:cubicBezTo>
                <a:cubicBezTo>
                  <a:pt x="5170" y="2591"/>
                  <a:pt x="4475" y="2908"/>
                  <a:pt x="3712" y="3175"/>
                </a:cubicBezTo>
                <a:cubicBezTo>
                  <a:pt x="2949" y="3441"/>
                  <a:pt x="2207" y="3626"/>
                  <a:pt x="1623" y="3695"/>
                </a:cubicBezTo>
                <a:cubicBezTo>
                  <a:pt x="1337" y="3729"/>
                  <a:pt x="1096" y="3732"/>
                  <a:pt x="920" y="3706"/>
                </a:cubicBezTo>
                <a:cubicBezTo>
                  <a:pt x="772" y="3684"/>
                  <a:pt x="585" y="3625"/>
                  <a:pt x="532" y="3472"/>
                </a:cubicBezTo>
                <a:cubicBezTo>
                  <a:pt x="515" y="3424"/>
                  <a:pt x="464" y="3277"/>
                  <a:pt x="713" y="3023"/>
                </a:cubicBezTo>
                <a:cubicBezTo>
                  <a:pt x="808" y="2926"/>
                  <a:pt x="937" y="2822"/>
                  <a:pt x="1098" y="2714"/>
                </a:cubicBezTo>
                <a:cubicBezTo>
                  <a:pt x="1108" y="2789"/>
                  <a:pt x="1121" y="2862"/>
                  <a:pt x="1135" y="2932"/>
                </a:cubicBezTo>
                <a:cubicBezTo>
                  <a:pt x="1049" y="2994"/>
                  <a:pt x="975" y="3053"/>
                  <a:pt x="913" y="3109"/>
                </a:cubicBezTo>
                <a:cubicBezTo>
                  <a:pt x="843" y="3172"/>
                  <a:pt x="818" y="3272"/>
                  <a:pt x="849" y="3361"/>
                </a:cubicBezTo>
                <a:cubicBezTo>
                  <a:pt x="881" y="3450"/>
                  <a:pt x="962" y="3512"/>
                  <a:pt x="1056" y="3519"/>
                </a:cubicBezTo>
                <a:cubicBezTo>
                  <a:pt x="1248" y="3532"/>
                  <a:pt x="1500" y="3514"/>
                  <a:pt x="1806" y="3467"/>
                </a:cubicBezTo>
                <a:cubicBezTo>
                  <a:pt x="2339" y="3385"/>
                  <a:pt x="2992" y="3214"/>
                  <a:pt x="3645" y="2985"/>
                </a:cubicBezTo>
                <a:cubicBezTo>
                  <a:pt x="4299" y="2757"/>
                  <a:pt x="4917" y="2484"/>
                  <a:pt x="5385" y="2216"/>
                </a:cubicBezTo>
                <a:cubicBezTo>
                  <a:pt x="5653" y="2063"/>
                  <a:pt x="5861" y="1920"/>
                  <a:pt x="6003" y="1790"/>
                </a:cubicBezTo>
                <a:cubicBezTo>
                  <a:pt x="6073" y="1726"/>
                  <a:pt x="6098" y="1627"/>
                  <a:pt x="6067" y="1537"/>
                </a:cubicBezTo>
                <a:cubicBezTo>
                  <a:pt x="6036" y="1448"/>
                  <a:pt x="5954" y="1386"/>
                  <a:pt x="5860" y="1380"/>
                </a:cubicBezTo>
                <a:cubicBezTo>
                  <a:pt x="5769" y="1374"/>
                  <a:pt x="5664" y="1374"/>
                  <a:pt x="5547" y="1382"/>
                </a:cubicBezTo>
                <a:cubicBezTo>
                  <a:pt x="5517" y="1315"/>
                  <a:pt x="5484" y="1250"/>
                  <a:pt x="5448" y="1187"/>
                </a:cubicBezTo>
                <a:cubicBezTo>
                  <a:pt x="5998" y="1139"/>
                  <a:pt x="6312" y="1220"/>
                  <a:pt x="6385" y="1426"/>
                </a:cubicBezTo>
                <a:cubicBezTo>
                  <a:pt x="6438" y="1580"/>
                  <a:pt x="6328" y="1742"/>
                  <a:pt x="6227" y="1851"/>
                </a:cubicBezTo>
                <a:close/>
              </a:path>
            </a:pathLst>
          </a:custGeom>
          <a:solidFill>
            <a:srgbClr val="D0C9DD"/>
          </a:solidFill>
          <a:ln>
            <a:noFill/>
          </a:ln>
        </p:spPr>
      </p:sp>
      <p:sp>
        <p:nvSpPr>
          <p:cNvPr id="20"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610999" y="1316094"/>
            <a:ext cx="3546405" cy="337185"/>
          </a:xfrm>
          <a:prstGeom prst="rect">
            <a:avLst/>
          </a:prstGeom>
        </p:spPr>
        <p:txBody>
          <a:bodyPr wrap="square">
            <a:spAutoFit/>
          </a:bodyPr>
          <a:lstStyle>
            <a:defPPr>
              <a:defRPr lang="zh-CN"/>
            </a:defPPr>
            <a:lvl1pPr algn="just">
              <a:defRPr sz="1600"/>
            </a:lvl1pPr>
          </a:lstStyle>
          <a:p>
            <a:pPr algn="l"/>
            <a:r>
              <a:rPr lang="en-US" altLang="en-GB" dirty="0">
                <a:latin typeface="思源黑体 CN Normal" panose="020B0400000000000000" pitchFamily="34" charset="-122"/>
                <a:ea typeface="思源黑体 CN Normal" panose="020B0400000000000000" pitchFamily="34" charset="-122"/>
                <a:sym typeface="+mn-lt"/>
              </a:rPr>
              <a:t>Java</a:t>
            </a:r>
            <a:r>
              <a:rPr lang="zh-CN" altLang="en-US" dirty="0">
                <a:latin typeface="思源黑体 CN Normal" panose="020B0400000000000000" pitchFamily="34" charset="-122"/>
                <a:ea typeface="思源黑体 CN Normal" panose="020B0400000000000000" pitchFamily="34" charset="-122"/>
                <a:sym typeface="+mn-lt"/>
              </a:rPr>
              <a:t>、</a:t>
            </a:r>
            <a:r>
              <a:rPr lang="en-US" altLang="zh-CN" dirty="0">
                <a:latin typeface="思源黑体 CN Normal" panose="020B0400000000000000" pitchFamily="34" charset="-122"/>
                <a:ea typeface="思源黑体 CN Normal" panose="020B0400000000000000" pitchFamily="34" charset="-122"/>
                <a:sym typeface="+mn-lt"/>
              </a:rPr>
              <a:t>Vue</a:t>
            </a:r>
            <a:r>
              <a:rPr lang="zh-CN" altLang="en-US" dirty="0">
                <a:latin typeface="思源黑体 CN Normal" panose="020B0400000000000000" pitchFamily="34" charset="-122"/>
                <a:ea typeface="思源黑体 CN Normal" panose="020B0400000000000000" pitchFamily="34" charset="-122"/>
                <a:sym typeface="+mn-lt"/>
              </a:rPr>
              <a:t>、</a:t>
            </a:r>
            <a:r>
              <a:rPr lang="en-US" altLang="zh-CN" dirty="0">
                <a:latin typeface="思源黑体 CN Normal" panose="020B0400000000000000" pitchFamily="34" charset="-122"/>
                <a:ea typeface="思源黑体 CN Normal" panose="020B0400000000000000" pitchFamily="34" charset="-122"/>
                <a:sym typeface="+mn-lt"/>
              </a:rPr>
              <a:t>JavaScript</a:t>
            </a:r>
            <a:endParaRPr lang="en-US" altLang="zh-CN" dirty="0">
              <a:latin typeface="思源黑体 CN Normal" panose="020B0400000000000000" pitchFamily="34" charset="-122"/>
              <a:ea typeface="思源黑体 CN Normal" panose="020B0400000000000000" pitchFamily="34" charset="-122"/>
              <a:sym typeface="+mn-lt"/>
            </a:endParaRPr>
          </a:p>
        </p:txBody>
      </p:sp>
      <p:sp>
        <p:nvSpPr>
          <p:cNvPr id="21" name="文本框 20"/>
          <p:cNvSpPr txBox="1"/>
          <p:nvPr/>
        </p:nvSpPr>
        <p:spPr>
          <a:xfrm>
            <a:off x="7610999" y="855937"/>
            <a:ext cx="1949488" cy="460375"/>
          </a:xfrm>
          <a:prstGeom prst="rect">
            <a:avLst/>
          </a:prstGeom>
          <a:noFill/>
        </p:spPr>
        <p:txBody>
          <a:bodyPr wrap="squar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开发语言</a:t>
            </a:r>
            <a:endParaRPr lang="zh-CN" altLang="en-US" sz="2400" b="1" dirty="0">
              <a:solidFill>
                <a:srgbClr val="7B68A1"/>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7740520" y="2788130"/>
            <a:ext cx="1949488" cy="460375"/>
          </a:xfrm>
          <a:prstGeom prst="rect">
            <a:avLst/>
          </a:prstGeom>
          <a:noFill/>
        </p:spPr>
        <p:txBody>
          <a:bodyPr wrap="square" rtlCol="0">
            <a:spAutoFit/>
          </a:bodyPr>
          <a:lstStyle/>
          <a:p>
            <a:r>
              <a:rPr lang="zh-CN" altLang="en-US" sz="2400" b="1" dirty="0">
                <a:solidFill>
                  <a:srgbClr val="9E8585"/>
                </a:solidFill>
                <a:latin typeface="思源黑体 CN Normal" panose="020B0400000000000000" pitchFamily="34" charset="-122"/>
                <a:ea typeface="思源黑体 CN Normal" panose="020B0400000000000000" pitchFamily="34" charset="-122"/>
                <a:cs typeface="Open Sans" panose="020B0606030504020204" pitchFamily="34" charset="0"/>
              </a:rPr>
              <a:t>技术栈</a:t>
            </a:r>
            <a:endParaRPr lang="zh-CN" altLang="en-US" sz="2400" b="1" dirty="0">
              <a:solidFill>
                <a:srgbClr val="9E8585"/>
              </a:solidFill>
              <a:latin typeface="思源黑体 CN Normal" panose="020B0400000000000000" pitchFamily="34" charset="-122"/>
              <a:ea typeface="思源黑体 CN Normal" panose="020B0400000000000000"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pSp>
        <p:nvGrpSpPr>
          <p:cNvPr id="4" name="组合 3"/>
          <p:cNvGrpSpPr/>
          <p:nvPr/>
        </p:nvGrpSpPr>
        <p:grpSpPr>
          <a:xfrm>
            <a:off x="3869921" y="2024923"/>
            <a:ext cx="3870661" cy="749633"/>
            <a:chOff x="4176137" y="1603128"/>
            <a:chExt cx="3870661" cy="749633"/>
          </a:xfrm>
        </p:grpSpPr>
        <p:cxnSp>
          <p:nvCxnSpPr>
            <p:cNvPr id="5" name="直接连接符 4"/>
            <p:cNvCxnSpPr/>
            <p:nvPr/>
          </p:nvCxnSpPr>
          <p:spPr>
            <a:xfrm flipV="1">
              <a:off x="4176137" y="1603128"/>
              <a:ext cx="2055539" cy="749633"/>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231676" y="1605316"/>
              <a:ext cx="181512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7814199" y="1796372"/>
            <a:ext cx="1949488" cy="460375"/>
          </a:xfrm>
          <a:prstGeom prst="rect">
            <a:avLst/>
          </a:prstGeom>
          <a:noFill/>
        </p:spPr>
        <p:txBody>
          <a:bodyPr wrap="square" rtlCol="0">
            <a:spAutoFit/>
          </a:bodyPr>
          <a:lstStyle/>
          <a:p>
            <a:r>
              <a:rPr lang="zh-CN" altLang="en-US"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开发</a:t>
            </a:r>
            <a:r>
              <a:rPr lang="en-US" altLang="zh-CN"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rPr>
              <a:t>IDE</a:t>
            </a:r>
            <a:endParaRPr lang="en-US" altLang="zh-CN" sz="2400" b="1" dirty="0">
              <a:solidFill>
                <a:srgbClr val="7B68A1"/>
              </a:solidFill>
              <a:latin typeface="思源黑体 CN Normal" panose="020B0400000000000000" pitchFamily="34" charset="-122"/>
              <a:ea typeface="思源黑体 CN Normal" panose="020B0400000000000000" pitchFamily="34" charset="-122"/>
              <a:cs typeface="Open Sans" panose="020B0606030504020204" pitchFamily="34" charset="0"/>
            </a:endParaRPr>
          </a:p>
        </p:txBody>
      </p:sp>
      <p:sp>
        <p:nvSpPr>
          <p:cNvPr id="8"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740539" y="2170804"/>
            <a:ext cx="3546405" cy="337185"/>
          </a:xfrm>
          <a:prstGeom prst="rect">
            <a:avLst/>
          </a:prstGeom>
        </p:spPr>
        <p:txBody>
          <a:bodyPr wrap="square">
            <a:spAutoFit/>
          </a:bodyPr>
          <a:lstStyle>
            <a:defPPr>
              <a:defRPr lang="zh-CN"/>
            </a:defPPr>
            <a:lvl1pPr algn="just">
              <a:defRPr sz="1600"/>
            </a:lvl1pPr>
          </a:lstStyle>
          <a:p>
            <a:pPr algn="l"/>
            <a:r>
              <a:rPr lang="en-US" dirty="0">
                <a:latin typeface="思源黑体 CN Normal" panose="020B0400000000000000" pitchFamily="34" charset="-122"/>
                <a:ea typeface="思源黑体 CN Normal" panose="020B0400000000000000" pitchFamily="34" charset="-122"/>
                <a:sym typeface="+mn-lt"/>
              </a:rPr>
              <a:t>Jetbrains IDEA</a:t>
            </a:r>
            <a:endParaRPr lang="en-US" dirty="0">
              <a:latin typeface="思源黑体 CN Normal" panose="020B0400000000000000" pitchFamily="34" charset="-122"/>
              <a:ea typeface="思源黑体 CN Normal" panose="020B0400000000000000" pitchFamily="34" charset="-122"/>
              <a:sym typeface="+mn-lt"/>
            </a:endParaRPr>
          </a:p>
        </p:txBody>
      </p:sp>
      <p:sp>
        <p:nvSpPr>
          <p:cNvPr id="26" name="文本框 25"/>
          <p:cNvSpPr txBox="1"/>
          <p:nvPr/>
        </p:nvSpPr>
        <p:spPr>
          <a:xfrm>
            <a:off x="7740650" y="3362960"/>
            <a:ext cx="4064000" cy="922020"/>
          </a:xfrm>
          <a:prstGeom prst="rect">
            <a:avLst/>
          </a:prstGeom>
          <a:noFill/>
        </p:spPr>
        <p:txBody>
          <a:bodyPr wrap="square" rtlCol="0">
            <a:spAutoFit/>
          </a:bodyPr>
          <a:lstStyle/>
          <a:p>
            <a:r>
              <a:rPr lang="zh-CN" altLang="en-US"/>
              <a:t>后端：</a:t>
            </a:r>
            <a:r>
              <a:rPr lang="en-US" altLang="zh-CN"/>
              <a:t>Springboot+Mybatis plus+Mysql</a:t>
            </a:r>
            <a:endParaRPr lang="en-US" altLang="zh-CN"/>
          </a:p>
          <a:p>
            <a:r>
              <a:rPr lang="zh-CN" altLang="en-US"/>
              <a:t>前端：</a:t>
            </a:r>
            <a:r>
              <a:rPr lang="en-US" altLang="zh-CN"/>
              <a:t>Vue2+axios+ElementUI</a:t>
            </a:r>
            <a:endParaRPr lang="en-US" altLang="zh-CN"/>
          </a:p>
          <a:p>
            <a:endParaRPr lang="en-US" altLang="zh-CN"/>
          </a:p>
        </p:txBody>
      </p:sp>
      <p:cxnSp>
        <p:nvCxnSpPr>
          <p:cNvPr id="28" name="直接连接符 27"/>
          <p:cNvCxnSpPr/>
          <p:nvPr/>
        </p:nvCxnSpPr>
        <p:spPr>
          <a:xfrm>
            <a:off x="4822328" y="5065966"/>
            <a:ext cx="2806700" cy="47625"/>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796400" y="4720435"/>
            <a:ext cx="1949488" cy="460375"/>
          </a:xfrm>
          <a:prstGeom prst="rect">
            <a:avLst/>
          </a:prstGeom>
          <a:noFill/>
        </p:spPr>
        <p:txBody>
          <a:bodyPr wrap="square" rtlCol="0">
            <a:spAutoFit/>
          </a:bodyPr>
          <a:lstStyle/>
          <a:p>
            <a:r>
              <a:rPr lang="zh-CN" altLang="en-US" sz="2400" b="1" dirty="0">
                <a:solidFill>
                  <a:srgbClr val="9E8585"/>
                </a:solidFill>
                <a:latin typeface="思源黑体 CN Normal" panose="020B0400000000000000" pitchFamily="34" charset="-122"/>
                <a:ea typeface="思源黑体 CN Normal" panose="020B0400000000000000" pitchFamily="34" charset="-122"/>
                <a:cs typeface="Open Sans" panose="020B0606030504020204" pitchFamily="34" charset="0"/>
              </a:rPr>
              <a:t>补充</a:t>
            </a:r>
            <a:endParaRPr lang="zh-CN" altLang="en-US" sz="2400" b="1" dirty="0">
              <a:solidFill>
                <a:srgbClr val="9E8585"/>
              </a:solidFill>
              <a:latin typeface="思源黑体 CN Normal" panose="020B0400000000000000" pitchFamily="34" charset="-122"/>
              <a:ea typeface="思源黑体 CN Normal" panose="020B0400000000000000" pitchFamily="34" charset="-122"/>
            </a:endParaRPr>
          </a:p>
        </p:txBody>
      </p:sp>
      <p:sp>
        <p:nvSpPr>
          <p:cNvPr id="38" name="文本框 37"/>
          <p:cNvSpPr txBox="1"/>
          <p:nvPr/>
        </p:nvSpPr>
        <p:spPr>
          <a:xfrm>
            <a:off x="7760970" y="5180965"/>
            <a:ext cx="4064000" cy="1198880"/>
          </a:xfrm>
          <a:prstGeom prst="rect">
            <a:avLst/>
          </a:prstGeom>
          <a:noFill/>
        </p:spPr>
        <p:txBody>
          <a:bodyPr wrap="square" rtlCol="0">
            <a:spAutoFit/>
          </a:bodyPr>
          <a:lstStyle/>
          <a:p>
            <a:r>
              <a:rPr lang="zh-CN" altLang="en-US"/>
              <a:t>补充：</a:t>
            </a:r>
            <a:r>
              <a:rPr lang="en-US" altLang="zh-CN"/>
              <a:t>Jdk1.8	</a:t>
            </a:r>
            <a:endParaRPr lang="en-US" altLang="zh-CN"/>
          </a:p>
          <a:p>
            <a:pPr indent="457200"/>
            <a:r>
              <a:rPr lang="en-US" altLang="zh-CN"/>
              <a:t>    </a:t>
            </a:r>
            <a:r>
              <a:rPr lang="zh-CN" altLang="en-US"/>
              <a:t>node.js</a:t>
            </a:r>
            <a:r>
              <a:rPr lang="en-US" altLang="zh-CN"/>
              <a:t> 16.17.0 </a:t>
            </a:r>
            <a:endParaRPr lang="en-US" altLang="zh-CN"/>
          </a:p>
          <a:p>
            <a:pPr indent="457200"/>
            <a:r>
              <a:rPr lang="en-US" altLang="zh-CN"/>
              <a:t>    maven 3.9.6</a:t>
            </a:r>
            <a:endParaRPr lang="en-US" altLang="zh-CN"/>
          </a:p>
          <a:p>
            <a:pPr indent="457200"/>
            <a:r>
              <a:rPr lang="en-US" altLang="zh-CN"/>
              <a:t>    github</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627191"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1.3</a:t>
            </a:r>
            <a:r>
              <a:rPr lang="zh-CN" altLang="en-US" sz="2800" b="1" dirty="0">
                <a:solidFill>
                  <a:srgbClr val="7B68A1"/>
                </a:solidFill>
                <a:latin typeface="思源黑体 CN Normal" panose="020B0400000000000000" pitchFamily="34" charset="-122"/>
                <a:ea typeface="思源黑体 CN Normal" panose="020B0400000000000000" pitchFamily="34" charset="-122"/>
              </a:rPr>
              <a:t>数据库数据需求</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aphicFrame>
        <p:nvGraphicFramePr>
          <p:cNvPr id="3" name="表格 2"/>
          <p:cNvGraphicFramePr>
            <a:graphicFrameLocks noGrp="1"/>
          </p:cNvGraphicFramePr>
          <p:nvPr/>
        </p:nvGraphicFramePr>
        <p:xfrm>
          <a:off x="7581778" y="2284014"/>
          <a:ext cx="4058387" cy="2997152"/>
        </p:xfrm>
        <a:graphic>
          <a:graphicData uri="http://schemas.openxmlformats.org/drawingml/2006/table">
            <a:tbl>
              <a:tblPr firstRow="1" bandRow="1">
                <a:tableStyleId>{7DF18680-E054-41AD-8BC1-D1AEF772440D}</a:tableStyleId>
              </a:tblPr>
              <a:tblGrid>
                <a:gridCol w="1010387"/>
                <a:gridCol w="1016000"/>
                <a:gridCol w="1016000"/>
                <a:gridCol w="1016000"/>
              </a:tblGrid>
              <a:tr h="281251">
                <a:tc gridSpan="4">
                  <a:txBody>
                    <a:bodyPr/>
                    <a:lstStyle/>
                    <a:p>
                      <a:pPr algn="ctr"/>
                      <a:r>
                        <a:rPr lang="zh-CN" altLang="en-US" dirty="0"/>
                        <a:t>求职者表</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r>
              <a:tr h="281251">
                <a:tc>
                  <a:txBody>
                    <a:bodyPr/>
                    <a:lstStyle/>
                    <a:p>
                      <a:pPr algn="ctr"/>
                      <a:r>
                        <a:rPr lang="zh-CN" altLang="en-US" dirty="0"/>
                        <a:t>名称</a:t>
                      </a:r>
                      <a:endParaRPr lang="zh-CN" altLang="en-US" dirty="0"/>
                    </a:p>
                  </a:txBody>
                  <a:tcPr>
                    <a:lnT w="38100" cmpd="sng">
                      <a:noFill/>
                    </a:lnT>
                  </a:tcPr>
                </a:tc>
                <a:tc>
                  <a:txBody>
                    <a:bodyPr/>
                    <a:lstStyle/>
                    <a:p>
                      <a:pPr algn="ctr"/>
                      <a:r>
                        <a:rPr lang="zh-CN" altLang="en-US" dirty="0"/>
                        <a:t>编码</a:t>
                      </a:r>
                      <a:endParaRPr lang="zh-CN" altLang="en-US" dirty="0"/>
                    </a:p>
                  </a:txBody>
                  <a:tcPr>
                    <a:lnT w="38100" cmpd="sng">
                      <a:noFill/>
                    </a:lnT>
                  </a:tcPr>
                </a:tc>
                <a:tc>
                  <a:txBody>
                    <a:bodyPr/>
                    <a:lstStyle/>
                    <a:p>
                      <a:pPr algn="ctr"/>
                      <a:r>
                        <a:rPr lang="zh-CN" altLang="en-US" dirty="0"/>
                        <a:t>属性</a:t>
                      </a:r>
                      <a:endParaRPr lang="zh-CN" altLang="en-US" dirty="0"/>
                    </a:p>
                  </a:txBody>
                  <a:tcPr>
                    <a:lnT w="38100" cmpd="sng">
                      <a:noFill/>
                    </a:lnT>
                  </a:tcPr>
                </a:tc>
                <a:tc>
                  <a:txBody>
                    <a:bodyPr/>
                    <a:lstStyle/>
                    <a:p>
                      <a:pPr algn="ctr"/>
                      <a:r>
                        <a:rPr lang="zh-CN" altLang="en-US" dirty="0"/>
                        <a:t>备注</a:t>
                      </a:r>
                      <a:endParaRPr lang="zh-CN" altLang="en-US" dirty="0"/>
                    </a:p>
                  </a:txBody>
                  <a:tcPr>
                    <a:lnT w="38100" cmpd="sng">
                      <a:noFill/>
                    </a:lnT>
                  </a:tcPr>
                </a:tc>
              </a:tr>
              <a:tr h="281251">
                <a:tc>
                  <a:txBody>
                    <a:bodyPr/>
                    <a:lstStyle/>
                    <a:p>
                      <a:pPr algn="ctr"/>
                      <a:r>
                        <a:rPr lang="en-US" altLang="zh-CN" sz="1200" dirty="0"/>
                        <a:t>id</a:t>
                      </a:r>
                      <a:endParaRPr lang="zh-CN" altLang="en-US" sz="1200" dirty="0"/>
                    </a:p>
                  </a:txBody>
                  <a:tcPr/>
                </a:tc>
                <a:tc>
                  <a:txBody>
                    <a:bodyPr/>
                    <a:lstStyle/>
                    <a:p>
                      <a:pPr algn="ctr"/>
                      <a:r>
                        <a:rPr lang="en-US" altLang="zh-CN" sz="1200" dirty="0"/>
                        <a:t>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algn="ctr"/>
                      <a:r>
                        <a:rPr lang="zh-CN" altLang="en-US" sz="1200" dirty="0"/>
                        <a:t>主键</a:t>
                      </a:r>
                      <a:endParaRPr lang="zh-CN" altLang="en-US" sz="1200" dirty="0"/>
                    </a:p>
                  </a:txBody>
                  <a:tcPr/>
                </a:tc>
              </a:tr>
              <a:tr h="281251">
                <a:tc>
                  <a:txBody>
                    <a:bodyPr/>
                    <a:lstStyle/>
                    <a:p>
                      <a:pPr algn="ctr"/>
                      <a:r>
                        <a:rPr lang="zh-CN" altLang="en-US" sz="1200" dirty="0"/>
                        <a:t>添加时间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addtime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用户账号</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username</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用户姓名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fullname</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r>
                        <a:rPr lang="zh-CN" altLang="en-US" sz="1200" dirty="0"/>
                        <a:t>不为空</a:t>
                      </a:r>
                      <a:endParaRPr lang="zh-CN" altLang="en-US" sz="1200" dirty="0"/>
                    </a:p>
                  </a:txBody>
                  <a:tcPr/>
                </a:tc>
              </a:tr>
              <a:tr h="285157">
                <a:tc>
                  <a:txBody>
                    <a:bodyPr/>
                    <a:lstStyle/>
                    <a:p>
                      <a:pPr algn="ctr"/>
                      <a:r>
                        <a:rPr lang="zh-CN" altLang="en-US" sz="1200" dirty="0"/>
                        <a:t>密码</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password</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r>
                        <a:rPr lang="zh-CN" altLang="en-US" sz="1200" dirty="0"/>
                        <a:t>不为空</a:t>
                      </a:r>
                      <a:endParaRPr lang="zh-CN" altLang="en-US" sz="1200" dirty="0"/>
                    </a:p>
                  </a:txBody>
                  <a:tcPr/>
                </a:tc>
              </a:tr>
              <a:tr h="285157">
                <a:tc>
                  <a:txBody>
                    <a:bodyPr/>
                    <a:lstStyle/>
                    <a:p>
                      <a:pPr algn="ctr"/>
                      <a:r>
                        <a:rPr lang="zh-CN" altLang="en-US" sz="1200" dirty="0"/>
                        <a:t>性别</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gender</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电话</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phone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a:p>
                  </a:txBody>
                  <a:tcPr/>
                </a:tc>
              </a:tr>
              <a:tr h="285157">
                <a:tc>
                  <a:txBody>
                    <a:bodyPr/>
                    <a:lstStyle/>
                    <a:p>
                      <a:pPr algn="ctr"/>
                      <a:r>
                        <a:rPr lang="zh-CN" altLang="en-US" sz="1200" dirty="0"/>
                        <a:t>邮箱</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email</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bl>
          </a:graphicData>
        </a:graphic>
      </p:graphicFrame>
      <p:sp>
        <p:nvSpPr>
          <p:cNvPr id="22" name="椭圆 21"/>
          <p:cNvSpPr/>
          <p:nvPr/>
        </p:nvSpPr>
        <p:spPr>
          <a:xfrm>
            <a:off x="574695" y="1062479"/>
            <a:ext cx="761054" cy="7610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01</a:t>
            </a:r>
            <a:endParaRPr lang="zh-CN" altLang="en-US" sz="2400" b="1" dirty="0">
              <a:cs typeface="+mn-ea"/>
              <a:sym typeface="+mn-lt"/>
            </a:endParaRPr>
          </a:p>
        </p:txBody>
      </p:sp>
      <p:sp>
        <p:nvSpPr>
          <p:cNvPr id="25" name="文本框 24"/>
          <p:cNvSpPr txBox="1"/>
          <p:nvPr/>
        </p:nvSpPr>
        <p:spPr>
          <a:xfrm>
            <a:off x="1021984" y="2059041"/>
            <a:ext cx="5965825" cy="3447098"/>
          </a:xfrm>
          <a:prstGeom prst="rect">
            <a:avLst/>
          </a:prstGeom>
          <a:noFill/>
        </p:spPr>
        <p:txBody>
          <a:bodyPr wrap="square" rtlCol="0">
            <a:spAutoFit/>
          </a:bodyPr>
          <a:lstStyle/>
          <a:p>
            <a:r>
              <a:rPr lang="zh-CN" altLang="en-US" sz="2000" b="1" dirty="0"/>
              <a:t>求职者</a:t>
            </a:r>
            <a:endParaRPr lang="zh-CN" altLang="en-US" sz="2000" b="1" dirty="0"/>
          </a:p>
          <a:p>
            <a:r>
              <a:rPr lang="zh-CN" altLang="en-US" dirty="0"/>
              <a:t>本系统拥有三大用户类型，分别为</a:t>
            </a:r>
            <a:r>
              <a:rPr lang="zh-CN" altLang="en-US" b="1" dirty="0">
                <a:solidFill>
                  <a:srgbClr val="00B0F0"/>
                </a:solidFill>
              </a:rPr>
              <a:t>求职者、企业、管理人员</a:t>
            </a:r>
            <a:r>
              <a:rPr lang="zh-CN" altLang="en-US" dirty="0"/>
              <a:t>。这里只展示求职者表，另外两种因身份原因数据会有些许不同，但差别不大。</a:t>
            </a:r>
            <a:endParaRPr lang="zh-CN" altLang="en-US" dirty="0"/>
          </a:p>
          <a:p>
            <a:pPr marL="285750" indent="-285750">
              <a:buFont typeface="Arial" panose="020B0604020202020204" pitchFamily="34" charset="0"/>
              <a:buChar char="•"/>
            </a:pPr>
            <a:r>
              <a:rPr lang="zh-CN" altLang="en-US" u="sng" dirty="0"/>
              <a:t>id</a:t>
            </a:r>
            <a:r>
              <a:rPr lang="zh-CN" altLang="en-US" dirty="0"/>
              <a:t>：记录求职者在系统中的id，不能为空。</a:t>
            </a:r>
            <a:endParaRPr lang="en-US" altLang="zh-CN" dirty="0"/>
          </a:p>
          <a:p>
            <a:pPr marL="285750" indent="-285750">
              <a:buFont typeface="Arial" panose="020B0604020202020204" pitchFamily="34" charset="0"/>
              <a:buChar char="•"/>
            </a:pPr>
            <a:r>
              <a:rPr lang="zh-CN" altLang="en-US" dirty="0"/>
              <a:t>添加时间：记录求职者在系统中创建的时间，不能为空。</a:t>
            </a:r>
            <a:endParaRPr lang="zh-CN" altLang="en-US" dirty="0"/>
          </a:p>
          <a:p>
            <a:pPr marL="285750" indent="-285750">
              <a:buFont typeface="Arial" panose="020B0604020202020204" pitchFamily="34" charset="0"/>
              <a:buChar char="•"/>
            </a:pPr>
            <a:r>
              <a:rPr lang="zh-CN" altLang="en-US" dirty="0"/>
              <a:t>用户账号：求职者注册时设置的登录账号，不能为空。</a:t>
            </a:r>
            <a:endParaRPr lang="en-US" altLang="zh-CN" dirty="0"/>
          </a:p>
          <a:p>
            <a:pPr marL="285750" indent="-285750">
              <a:buFont typeface="Arial" panose="020B0604020202020204" pitchFamily="34" charset="0"/>
              <a:buChar char="•"/>
            </a:pPr>
            <a:r>
              <a:rPr lang="zh-CN" altLang="en-US" dirty="0"/>
              <a:t>用户姓名：求职者的真实姓名，不能为空。</a:t>
            </a:r>
            <a:endParaRPr lang="en-US" altLang="zh-CN" dirty="0"/>
          </a:p>
          <a:p>
            <a:pPr marL="285750" indent="-285750">
              <a:buFont typeface="Arial" panose="020B0604020202020204" pitchFamily="34" charset="0"/>
              <a:buChar char="•"/>
            </a:pPr>
            <a:r>
              <a:rPr lang="zh-CN" altLang="en-US" dirty="0"/>
              <a:t>密码：求职者注册时设置的密码，不能为空。</a:t>
            </a:r>
            <a:endParaRPr lang="en-US" altLang="zh-CN" dirty="0"/>
          </a:p>
          <a:p>
            <a:pPr marL="285750" indent="-285750">
              <a:buFont typeface="Arial" panose="020B0604020202020204" pitchFamily="34" charset="0"/>
              <a:buChar char="•"/>
            </a:pPr>
            <a:r>
              <a:rPr lang="zh-CN" altLang="en-US" dirty="0"/>
              <a:t>性别：求职者的性别。</a:t>
            </a:r>
            <a:endParaRPr lang="en-US" altLang="zh-CN" dirty="0"/>
          </a:p>
          <a:p>
            <a:pPr marL="285750" indent="-285750">
              <a:buFont typeface="Arial" panose="020B0604020202020204" pitchFamily="34" charset="0"/>
              <a:buChar char="•"/>
            </a:pPr>
            <a:r>
              <a:rPr lang="zh-CN" altLang="en-US" dirty="0"/>
              <a:t>电话：求职者的联系电话。</a:t>
            </a:r>
            <a:endParaRPr lang="en-US" altLang="zh-CN" dirty="0"/>
          </a:p>
          <a:p>
            <a:pPr marL="285750" indent="-285750">
              <a:buFont typeface="Arial" panose="020B0604020202020204" pitchFamily="34" charset="0"/>
              <a:buChar char="•"/>
            </a:pPr>
            <a:r>
              <a:rPr lang="zh-CN" altLang="en-US" dirty="0"/>
              <a:t>邮箱：求职者的电子邮箱。</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627191"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1.3</a:t>
            </a:r>
            <a:r>
              <a:rPr lang="zh-CN" altLang="en-US" sz="2800" b="1" dirty="0">
                <a:solidFill>
                  <a:srgbClr val="7B68A1"/>
                </a:solidFill>
                <a:latin typeface="思源黑体 CN Normal" panose="020B0400000000000000" pitchFamily="34" charset="-122"/>
                <a:ea typeface="思源黑体 CN Normal" panose="020B0400000000000000" pitchFamily="34" charset="-122"/>
              </a:rPr>
              <a:t>数据库数据需求</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aphicFrame>
        <p:nvGraphicFramePr>
          <p:cNvPr id="3" name="表格 2"/>
          <p:cNvGraphicFramePr>
            <a:graphicFrameLocks noGrp="1"/>
          </p:cNvGraphicFramePr>
          <p:nvPr/>
        </p:nvGraphicFramePr>
        <p:xfrm>
          <a:off x="6987809" y="1398927"/>
          <a:ext cx="4629497" cy="4993251"/>
        </p:xfrm>
        <a:graphic>
          <a:graphicData uri="http://schemas.openxmlformats.org/drawingml/2006/table">
            <a:tbl>
              <a:tblPr firstRow="1" bandRow="1">
                <a:tableStyleId>{7DF18680-E054-41AD-8BC1-D1AEF772440D}</a:tableStyleId>
              </a:tblPr>
              <a:tblGrid>
                <a:gridCol w="999520"/>
                <a:gridCol w="1312027"/>
                <a:gridCol w="1158975"/>
                <a:gridCol w="1158975"/>
              </a:tblGrid>
              <a:tr h="281251">
                <a:tc gridSpan="4">
                  <a:txBody>
                    <a:bodyPr/>
                    <a:lstStyle/>
                    <a:p>
                      <a:pPr algn="ctr"/>
                      <a:r>
                        <a:rPr lang="zh-CN" altLang="en-US" dirty="0"/>
                        <a:t>招聘信息表</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r>
              <a:tr h="281251">
                <a:tc>
                  <a:txBody>
                    <a:bodyPr/>
                    <a:lstStyle/>
                    <a:p>
                      <a:pPr algn="ctr"/>
                      <a:r>
                        <a:rPr lang="zh-CN" altLang="en-US" dirty="0"/>
                        <a:t>名称</a:t>
                      </a:r>
                      <a:endParaRPr lang="zh-CN" altLang="en-US" dirty="0"/>
                    </a:p>
                  </a:txBody>
                  <a:tcPr>
                    <a:lnT w="38100" cmpd="sng">
                      <a:noFill/>
                    </a:lnT>
                  </a:tcPr>
                </a:tc>
                <a:tc>
                  <a:txBody>
                    <a:bodyPr/>
                    <a:lstStyle/>
                    <a:p>
                      <a:pPr algn="ctr"/>
                      <a:r>
                        <a:rPr lang="zh-CN" altLang="en-US" dirty="0"/>
                        <a:t>编码</a:t>
                      </a:r>
                      <a:endParaRPr lang="zh-CN" altLang="en-US" dirty="0"/>
                    </a:p>
                  </a:txBody>
                  <a:tcPr>
                    <a:lnT w="38100" cmpd="sng">
                      <a:noFill/>
                    </a:lnT>
                  </a:tcPr>
                </a:tc>
                <a:tc>
                  <a:txBody>
                    <a:bodyPr/>
                    <a:lstStyle/>
                    <a:p>
                      <a:pPr algn="ctr"/>
                      <a:r>
                        <a:rPr lang="zh-CN" altLang="en-US" dirty="0"/>
                        <a:t>属性</a:t>
                      </a:r>
                      <a:endParaRPr lang="zh-CN" altLang="en-US" dirty="0"/>
                    </a:p>
                  </a:txBody>
                  <a:tcPr>
                    <a:lnT w="38100" cmpd="sng">
                      <a:noFill/>
                    </a:lnT>
                  </a:tcPr>
                </a:tc>
                <a:tc>
                  <a:txBody>
                    <a:bodyPr/>
                    <a:lstStyle/>
                    <a:p>
                      <a:pPr algn="ctr"/>
                      <a:r>
                        <a:rPr lang="zh-CN" altLang="en-US" dirty="0"/>
                        <a:t>备注</a:t>
                      </a:r>
                      <a:endParaRPr lang="zh-CN" altLang="en-US" dirty="0"/>
                    </a:p>
                  </a:txBody>
                  <a:tcPr>
                    <a:lnT w="38100" cmpd="sng">
                      <a:noFill/>
                    </a:lnT>
                  </a:tcPr>
                </a:tc>
              </a:tr>
              <a:tr h="281251">
                <a:tc>
                  <a:txBody>
                    <a:bodyPr/>
                    <a:lstStyle/>
                    <a:p>
                      <a:pPr algn="ctr"/>
                      <a:r>
                        <a:rPr lang="en-US" altLang="zh-CN" sz="1200" dirty="0"/>
                        <a:t>id</a:t>
                      </a:r>
                      <a:endParaRPr lang="zh-CN" altLang="en-US" sz="1200" dirty="0"/>
                    </a:p>
                  </a:txBody>
                  <a:tcPr/>
                </a:tc>
                <a:tc>
                  <a:txBody>
                    <a:bodyPr/>
                    <a:lstStyle/>
                    <a:p>
                      <a:pPr algn="ctr"/>
                      <a:r>
                        <a:rPr lang="en-US" altLang="zh-CN" sz="1200" dirty="0"/>
                        <a:t>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algn="ctr"/>
                      <a:r>
                        <a:rPr lang="zh-CN" altLang="en-US" sz="1200" dirty="0"/>
                        <a:t>主键</a:t>
                      </a:r>
                      <a:endParaRPr lang="zh-CN" altLang="en-US" sz="1200" dirty="0"/>
                    </a:p>
                  </a:txBody>
                  <a:tcPr/>
                </a:tc>
              </a:tr>
              <a:tr h="281251">
                <a:tc>
                  <a:txBody>
                    <a:bodyPr/>
                    <a:lstStyle/>
                    <a:p>
                      <a:pPr algn="ctr"/>
                      <a:r>
                        <a:rPr lang="zh-CN" altLang="en-US" sz="1200" dirty="0"/>
                        <a:t>添加时间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addtime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企业账号</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companynumber</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endParaRPr lang="zh-CN" altLang="en-US" sz="1200" dirty="0"/>
                    </a:p>
                  </a:txBody>
                  <a:tcPr/>
                </a:tc>
              </a:tr>
              <a:tr h="281251">
                <a:tc>
                  <a:txBody>
                    <a:bodyPr/>
                    <a:lstStyle/>
                    <a:p>
                      <a:pPr algn="ctr"/>
                      <a:r>
                        <a:rPr lang="zh-CN" altLang="en-US" sz="1200" dirty="0"/>
                        <a:t>企业名称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companyname</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企业负责人</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personincharge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企业电话</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contactphone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招聘岗位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position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招聘人数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recruitnum</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a:p>
                  </a:txBody>
                  <a:tcPr/>
                </a:tc>
              </a:tr>
              <a:tr h="285157">
                <a:tc>
                  <a:txBody>
                    <a:bodyPr/>
                    <a:lstStyle/>
                    <a:p>
                      <a:pPr algn="ctr"/>
                      <a:r>
                        <a:rPr lang="zh-CN" altLang="en-US" sz="1200" dirty="0"/>
                        <a:t>岗位分类</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jobcategory</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学历要求</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education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企业图片</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picture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招聘需求</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demand</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longtext</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工作需求</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duty</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longtext</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赞的数量</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thumbsupnum</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int</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踩的数量</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crazilynum</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int</a:t>
                      </a:r>
                      <a:endParaRPr lang="zh-CN" altLang="en-US" sz="1200" dirty="0"/>
                    </a:p>
                  </a:txBody>
                  <a:tcPr/>
                </a:tc>
                <a:tc>
                  <a:txBody>
                    <a:bodyPr/>
                    <a:lstStyle/>
                    <a:p>
                      <a:pPr algn="ctr"/>
                      <a:endParaRPr lang="zh-CN" altLang="en-US" sz="1200" dirty="0"/>
                    </a:p>
                  </a:txBody>
                  <a:tcPr/>
                </a:tc>
              </a:tr>
            </a:tbl>
          </a:graphicData>
        </a:graphic>
      </p:graphicFrame>
      <p:sp>
        <p:nvSpPr>
          <p:cNvPr id="22" name="椭圆 21"/>
          <p:cNvSpPr/>
          <p:nvPr/>
        </p:nvSpPr>
        <p:spPr>
          <a:xfrm>
            <a:off x="574695" y="1062479"/>
            <a:ext cx="761054" cy="7610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02</a:t>
            </a:r>
            <a:endParaRPr lang="zh-CN" altLang="en-US" sz="2400" b="1" dirty="0">
              <a:cs typeface="+mn-ea"/>
              <a:sym typeface="+mn-lt"/>
            </a:endParaRPr>
          </a:p>
        </p:txBody>
      </p:sp>
      <p:sp>
        <p:nvSpPr>
          <p:cNvPr id="25" name="文本框 24"/>
          <p:cNvSpPr txBox="1"/>
          <p:nvPr/>
        </p:nvSpPr>
        <p:spPr>
          <a:xfrm>
            <a:off x="1021984" y="1864931"/>
            <a:ext cx="5965825" cy="4555093"/>
          </a:xfrm>
          <a:prstGeom prst="rect">
            <a:avLst/>
          </a:prstGeom>
          <a:noFill/>
        </p:spPr>
        <p:txBody>
          <a:bodyPr wrap="square" rtlCol="0">
            <a:spAutoFit/>
          </a:bodyPr>
          <a:lstStyle/>
          <a:p>
            <a:r>
              <a:rPr lang="zh-CN" altLang="en-US" sz="2000" b="1" dirty="0"/>
              <a:t>招聘信息</a:t>
            </a:r>
            <a:endParaRPr lang="en-US" altLang="zh-CN" sz="2000" b="1" dirty="0"/>
          </a:p>
          <a:p>
            <a:pPr marL="285750" indent="-285750">
              <a:buFont typeface="Arial" panose="020B0604020202020204" pitchFamily="34" charset="0"/>
              <a:buChar char="•"/>
            </a:pPr>
            <a:r>
              <a:rPr lang="zh-CN" altLang="en-US" u="sng" dirty="0"/>
              <a:t>id</a:t>
            </a:r>
            <a:r>
              <a:rPr lang="zh-CN" altLang="en-US" dirty="0"/>
              <a:t>：记录招聘信息在系统中的id，不能为空。</a:t>
            </a:r>
            <a:endParaRPr lang="en-US" altLang="zh-CN" dirty="0"/>
          </a:p>
          <a:p>
            <a:pPr marL="285750" indent="-285750">
              <a:buFont typeface="Arial" panose="020B0604020202020204" pitchFamily="34" charset="0"/>
              <a:buChar char="•"/>
            </a:pPr>
            <a:r>
              <a:rPr lang="zh-CN" altLang="en-US" dirty="0"/>
              <a:t>添加事件：记录该招聘信息在系统中创建的时间，不能为空。</a:t>
            </a:r>
            <a:endParaRPr lang="en-US" altLang="zh-CN" dirty="0"/>
          </a:p>
          <a:p>
            <a:pPr marL="285750" indent="-285750">
              <a:buFont typeface="Arial" panose="020B0604020202020204" pitchFamily="34" charset="0"/>
              <a:buChar char="•"/>
            </a:pPr>
            <a:r>
              <a:rPr lang="zh-CN" altLang="en-US" dirty="0"/>
              <a:t>企业账号：发布招聘信息的企业账号。</a:t>
            </a:r>
            <a:endParaRPr lang="en-US" altLang="zh-CN" dirty="0"/>
          </a:p>
          <a:p>
            <a:pPr marL="285750" indent="-285750">
              <a:buFont typeface="Arial" panose="020B0604020202020204" pitchFamily="34" charset="0"/>
              <a:buChar char="•"/>
            </a:pPr>
            <a:r>
              <a:rPr lang="zh-CN" altLang="en-US" dirty="0"/>
              <a:t>企业负责人：发布招聘信息的企业负责人。</a:t>
            </a:r>
            <a:endParaRPr lang="en-US" altLang="zh-CN" dirty="0"/>
          </a:p>
          <a:p>
            <a:pPr marL="285750" indent="-285750">
              <a:buFont typeface="Arial" panose="020B0604020202020204" pitchFamily="34" charset="0"/>
              <a:buChar char="•"/>
            </a:pPr>
            <a:r>
              <a:rPr lang="zh-CN" altLang="en-US" dirty="0"/>
              <a:t>企业电话：企业的联系电话。</a:t>
            </a:r>
            <a:endParaRPr lang="en-US" altLang="zh-CN" dirty="0"/>
          </a:p>
          <a:p>
            <a:pPr marL="285750" indent="-285750">
              <a:buFont typeface="Arial" panose="020B0604020202020204" pitchFamily="34" charset="0"/>
              <a:buChar char="•"/>
            </a:pPr>
            <a:r>
              <a:rPr lang="zh-CN" altLang="en-US" dirty="0"/>
              <a:t>招聘岗位：该招聘信息招收的岗位。</a:t>
            </a:r>
            <a:endParaRPr lang="en-US" altLang="zh-CN" dirty="0"/>
          </a:p>
          <a:p>
            <a:pPr marL="285750" indent="-285750">
              <a:buFont typeface="Arial" panose="020B0604020202020204" pitchFamily="34" charset="0"/>
              <a:buChar char="•"/>
            </a:pPr>
            <a:r>
              <a:rPr lang="zh-CN" altLang="en-US" dirty="0"/>
              <a:t>招聘人数：该招聘信息招聘的人数。</a:t>
            </a:r>
            <a:endParaRPr lang="en-US" altLang="zh-CN" dirty="0"/>
          </a:p>
          <a:p>
            <a:pPr marL="285750" indent="-285750">
              <a:buFont typeface="Arial" panose="020B0604020202020204" pitchFamily="34" charset="0"/>
              <a:buChar char="•"/>
            </a:pPr>
            <a:r>
              <a:rPr lang="zh-CN" altLang="en-US" dirty="0"/>
              <a:t>岗位分类：招收岗位的分类。</a:t>
            </a:r>
            <a:endParaRPr lang="en-US" altLang="zh-CN" dirty="0"/>
          </a:p>
          <a:p>
            <a:pPr marL="285750" indent="-285750">
              <a:buFont typeface="Arial" panose="020B0604020202020204" pitchFamily="34" charset="0"/>
              <a:buChar char="•"/>
            </a:pPr>
            <a:r>
              <a:rPr lang="zh-CN" altLang="en-US" dirty="0"/>
              <a:t>学历要求：招收的学历门槛。</a:t>
            </a:r>
            <a:endParaRPr lang="en-US" altLang="zh-CN" dirty="0"/>
          </a:p>
          <a:p>
            <a:pPr marL="285750" indent="-285750">
              <a:buFont typeface="Arial" panose="020B0604020202020204" pitchFamily="34" charset="0"/>
              <a:buChar char="•"/>
            </a:pPr>
            <a:r>
              <a:rPr lang="zh-CN" altLang="en-US" dirty="0"/>
              <a:t>企业图片：企业设置的图片。</a:t>
            </a:r>
            <a:endParaRPr lang="en-US" altLang="zh-CN" dirty="0"/>
          </a:p>
          <a:p>
            <a:pPr marL="285750" indent="-285750">
              <a:buFont typeface="Arial" panose="020B0604020202020204" pitchFamily="34" charset="0"/>
              <a:buChar char="•"/>
            </a:pPr>
            <a:r>
              <a:rPr lang="zh-CN" altLang="en-US" dirty="0"/>
              <a:t>招聘需求：企业的招聘需求。</a:t>
            </a:r>
            <a:endParaRPr lang="zh-CN" altLang="en-US" dirty="0"/>
          </a:p>
          <a:p>
            <a:pPr marL="285750" indent="-285750">
              <a:buFont typeface="Arial" panose="020B0604020202020204" pitchFamily="34" charset="0"/>
              <a:buChar char="•"/>
            </a:pPr>
            <a:r>
              <a:rPr lang="zh-CN" altLang="en-US" dirty="0"/>
              <a:t>工作需求：企业的工作需求。</a:t>
            </a:r>
            <a:endParaRPr lang="en-US" altLang="zh-CN" dirty="0"/>
          </a:p>
          <a:p>
            <a:pPr marL="285750" indent="-285750">
              <a:buFont typeface="Arial" panose="020B0604020202020204" pitchFamily="34" charset="0"/>
              <a:buChar char="•"/>
            </a:pPr>
            <a:r>
              <a:rPr lang="zh-CN" altLang="en-US" dirty="0"/>
              <a:t>赞的数量：对该招聘信息点赞的数量。</a:t>
            </a:r>
            <a:endParaRPr lang="en-US" altLang="zh-CN" dirty="0"/>
          </a:p>
          <a:p>
            <a:pPr marL="285750" indent="-285750">
              <a:buFont typeface="Arial" panose="020B0604020202020204" pitchFamily="34" charset="0"/>
              <a:buChar char="•"/>
            </a:pPr>
            <a:r>
              <a:rPr lang="zh-CN" altLang="en-US" dirty="0"/>
              <a:t>踩的数量：对该招聘信息点踩的数量。</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627191"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1.3</a:t>
            </a:r>
            <a:r>
              <a:rPr lang="zh-CN" altLang="en-US" sz="2800" b="1" dirty="0">
                <a:solidFill>
                  <a:srgbClr val="7B68A1"/>
                </a:solidFill>
                <a:latin typeface="思源黑体 CN Normal" panose="020B0400000000000000" pitchFamily="34" charset="-122"/>
                <a:ea typeface="思源黑体 CN Normal" panose="020B0400000000000000" pitchFamily="34" charset="-122"/>
              </a:rPr>
              <a:t>数据库数据需求</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aphicFrame>
        <p:nvGraphicFramePr>
          <p:cNvPr id="3" name="表格 2"/>
          <p:cNvGraphicFramePr>
            <a:graphicFrameLocks noGrp="1"/>
          </p:cNvGraphicFramePr>
          <p:nvPr/>
        </p:nvGraphicFramePr>
        <p:xfrm>
          <a:off x="7309478" y="1443006"/>
          <a:ext cx="4058387" cy="4993251"/>
        </p:xfrm>
        <a:graphic>
          <a:graphicData uri="http://schemas.openxmlformats.org/drawingml/2006/table">
            <a:tbl>
              <a:tblPr firstRow="1" bandRow="1">
                <a:tableStyleId>{7DF18680-E054-41AD-8BC1-D1AEF772440D}</a:tableStyleId>
              </a:tblPr>
              <a:tblGrid>
                <a:gridCol w="1010387"/>
                <a:gridCol w="1243235"/>
                <a:gridCol w="922020"/>
                <a:gridCol w="882745"/>
              </a:tblGrid>
              <a:tr h="281251">
                <a:tc gridSpan="4">
                  <a:txBody>
                    <a:bodyPr/>
                    <a:lstStyle/>
                    <a:p>
                      <a:pPr algn="ctr"/>
                      <a:r>
                        <a:rPr lang="zh-CN" altLang="en-US" dirty="0"/>
                        <a:t>应聘信息表</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r>
              <a:tr h="281251">
                <a:tc>
                  <a:txBody>
                    <a:bodyPr/>
                    <a:lstStyle/>
                    <a:p>
                      <a:pPr algn="ctr"/>
                      <a:r>
                        <a:rPr lang="zh-CN" altLang="en-US" dirty="0"/>
                        <a:t>名称</a:t>
                      </a:r>
                      <a:endParaRPr lang="zh-CN" altLang="en-US" dirty="0"/>
                    </a:p>
                  </a:txBody>
                  <a:tcPr>
                    <a:lnT w="38100" cmpd="sng">
                      <a:noFill/>
                    </a:lnT>
                  </a:tcPr>
                </a:tc>
                <a:tc>
                  <a:txBody>
                    <a:bodyPr/>
                    <a:lstStyle/>
                    <a:p>
                      <a:pPr algn="ctr"/>
                      <a:r>
                        <a:rPr lang="zh-CN" altLang="en-US" dirty="0"/>
                        <a:t>编码</a:t>
                      </a:r>
                      <a:endParaRPr lang="zh-CN" altLang="en-US" dirty="0"/>
                    </a:p>
                  </a:txBody>
                  <a:tcPr>
                    <a:lnT w="38100" cmpd="sng">
                      <a:noFill/>
                    </a:lnT>
                  </a:tcPr>
                </a:tc>
                <a:tc>
                  <a:txBody>
                    <a:bodyPr/>
                    <a:lstStyle/>
                    <a:p>
                      <a:pPr algn="ctr"/>
                      <a:r>
                        <a:rPr lang="zh-CN" altLang="en-US" dirty="0"/>
                        <a:t>属性</a:t>
                      </a:r>
                      <a:endParaRPr lang="zh-CN" altLang="en-US" dirty="0"/>
                    </a:p>
                  </a:txBody>
                  <a:tcPr>
                    <a:lnT w="38100" cmpd="sng">
                      <a:noFill/>
                    </a:lnT>
                  </a:tcPr>
                </a:tc>
                <a:tc>
                  <a:txBody>
                    <a:bodyPr/>
                    <a:lstStyle/>
                    <a:p>
                      <a:pPr algn="ctr"/>
                      <a:r>
                        <a:rPr lang="zh-CN" altLang="en-US" dirty="0"/>
                        <a:t>备注</a:t>
                      </a:r>
                      <a:endParaRPr lang="zh-CN" altLang="en-US" dirty="0"/>
                    </a:p>
                  </a:txBody>
                  <a:tcPr>
                    <a:lnT w="38100" cmpd="sng">
                      <a:noFill/>
                    </a:lnT>
                  </a:tcPr>
                </a:tc>
              </a:tr>
              <a:tr h="281251">
                <a:tc>
                  <a:txBody>
                    <a:bodyPr/>
                    <a:lstStyle/>
                    <a:p>
                      <a:pPr algn="ctr"/>
                      <a:r>
                        <a:rPr lang="en-US" altLang="zh-CN" sz="1200" dirty="0"/>
                        <a:t>id</a:t>
                      </a:r>
                      <a:endParaRPr lang="zh-CN" altLang="en-US" sz="1200" dirty="0"/>
                    </a:p>
                  </a:txBody>
                  <a:tcPr/>
                </a:tc>
                <a:tc>
                  <a:txBody>
                    <a:bodyPr/>
                    <a:lstStyle/>
                    <a:p>
                      <a:pPr algn="ctr"/>
                      <a:r>
                        <a:rPr lang="en-US" altLang="zh-CN" sz="1200" dirty="0"/>
                        <a:t>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algn="ctr"/>
                      <a:r>
                        <a:rPr lang="zh-CN" altLang="en-US" sz="1200" dirty="0"/>
                        <a:t>主键</a:t>
                      </a:r>
                      <a:endParaRPr lang="zh-CN" altLang="en-US" sz="1200" dirty="0"/>
                    </a:p>
                  </a:txBody>
                  <a:tcPr/>
                </a:tc>
              </a:tr>
              <a:tr h="281251">
                <a:tc>
                  <a:txBody>
                    <a:bodyPr/>
                    <a:lstStyle/>
                    <a:p>
                      <a:pPr algn="ctr"/>
                      <a:r>
                        <a:rPr lang="zh-CN" altLang="en-US" sz="1200" dirty="0"/>
                        <a:t>添加时间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addtime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更新时间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updatetime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企业账号</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companynumber</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r>
                        <a:rPr lang="zh-CN" altLang="en-US" sz="1200" dirty="0"/>
                        <a:t>不为空</a:t>
                      </a:r>
                      <a:endParaRPr lang="zh-CN" altLang="en-US" sz="1200" dirty="0"/>
                    </a:p>
                  </a:txBody>
                  <a:tcPr/>
                </a:tc>
              </a:tr>
              <a:tr h="285157">
                <a:tc>
                  <a:txBody>
                    <a:bodyPr/>
                    <a:lstStyle/>
                    <a:p>
                      <a:pPr algn="ctr"/>
                      <a:r>
                        <a:rPr lang="zh-CN" altLang="en-US" sz="1200" dirty="0"/>
                        <a:t>企业名称</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companyname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企业负责人</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personincharge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联系电话</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contactphone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a:p>
                  </a:txBody>
                  <a:tcPr/>
                </a:tc>
              </a:tr>
              <a:tr h="285157">
                <a:tc>
                  <a:txBody>
                    <a:bodyPr/>
                    <a:lstStyle/>
                    <a:p>
                      <a:pPr algn="ctr"/>
                      <a:r>
                        <a:rPr lang="zh-CN" altLang="en-US" sz="1200" dirty="0"/>
                        <a:t>应聘岗位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position</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用户账号</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username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用户姓名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fullname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用户电话</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phone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用户简历</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resume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是否通过</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ifaudit</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企业回复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auditresponse</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longtext</a:t>
                      </a:r>
                      <a:endParaRPr lang="zh-CN" altLang="en-US" sz="1200" dirty="0"/>
                    </a:p>
                  </a:txBody>
                  <a:tcPr/>
                </a:tc>
                <a:tc>
                  <a:txBody>
                    <a:bodyPr/>
                    <a:lstStyle/>
                    <a:p>
                      <a:pPr algn="ctr"/>
                      <a:endParaRPr lang="zh-CN" altLang="en-US" sz="1200" dirty="0"/>
                    </a:p>
                  </a:txBody>
                  <a:tcPr/>
                </a:tc>
              </a:tr>
              <a:tr h="285157">
                <a:tc>
                  <a:txBody>
                    <a:bodyPr/>
                    <a:lstStyle/>
                    <a:p>
                      <a:pPr algn="ctr"/>
                      <a:r>
                        <a:rPr lang="zh-CN" altLang="en-US" sz="1200" dirty="0"/>
                        <a:t>是否审核</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status</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enum</a:t>
                      </a:r>
                      <a:endParaRPr lang="zh-CN" altLang="en-US" sz="1200" dirty="0"/>
                    </a:p>
                  </a:txBody>
                  <a:tcPr/>
                </a:tc>
                <a:tc>
                  <a:txBody>
                    <a:bodyPr/>
                    <a:lstStyle/>
                    <a:p>
                      <a:pPr algn="ctr"/>
                      <a:r>
                        <a:rPr lang="zh-CN" altLang="en-US" sz="1200" dirty="0"/>
                        <a:t>不为空</a:t>
                      </a:r>
                      <a:endParaRPr lang="zh-CN" altLang="en-US" sz="1200" dirty="0"/>
                    </a:p>
                  </a:txBody>
                  <a:tcPr/>
                </a:tc>
              </a:tr>
            </a:tbl>
          </a:graphicData>
        </a:graphic>
      </p:graphicFrame>
      <p:sp>
        <p:nvSpPr>
          <p:cNvPr id="22" name="椭圆 21"/>
          <p:cNvSpPr/>
          <p:nvPr/>
        </p:nvSpPr>
        <p:spPr>
          <a:xfrm>
            <a:off x="574695" y="1062479"/>
            <a:ext cx="761054" cy="7610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03</a:t>
            </a:r>
            <a:endParaRPr lang="zh-CN" altLang="en-US" sz="2400" b="1" dirty="0">
              <a:cs typeface="+mn-ea"/>
              <a:sym typeface="+mn-lt"/>
            </a:endParaRPr>
          </a:p>
        </p:txBody>
      </p:sp>
      <p:sp>
        <p:nvSpPr>
          <p:cNvPr id="25" name="文本框 24"/>
          <p:cNvSpPr txBox="1"/>
          <p:nvPr/>
        </p:nvSpPr>
        <p:spPr>
          <a:xfrm>
            <a:off x="1218973" y="1604165"/>
            <a:ext cx="5965825" cy="4832092"/>
          </a:xfrm>
          <a:prstGeom prst="rect">
            <a:avLst/>
          </a:prstGeom>
          <a:noFill/>
        </p:spPr>
        <p:txBody>
          <a:bodyPr wrap="square" rtlCol="0">
            <a:spAutoFit/>
          </a:bodyPr>
          <a:lstStyle/>
          <a:p>
            <a:r>
              <a:rPr lang="zh-CN" altLang="en-US" sz="2000" b="1" dirty="0"/>
              <a:t>应聘信息</a:t>
            </a:r>
            <a:endParaRPr lang="en-US" altLang="zh-CN" sz="2000" b="1" dirty="0"/>
          </a:p>
          <a:p>
            <a:pPr marL="285750" indent="-285750">
              <a:buFont typeface="Arial" panose="020B0604020202020204" pitchFamily="34" charset="0"/>
              <a:buChar char="•"/>
            </a:pPr>
            <a:r>
              <a:rPr lang="zh-CN" altLang="en-US" u="sng" dirty="0"/>
              <a:t>id</a:t>
            </a:r>
            <a:r>
              <a:rPr lang="zh-CN" altLang="en-US" dirty="0"/>
              <a:t>：记录应聘信息在系统中的id，不能为空。</a:t>
            </a:r>
            <a:endParaRPr lang="en-US" altLang="zh-CN" dirty="0"/>
          </a:p>
          <a:p>
            <a:pPr marL="285750" indent="-285750">
              <a:buFont typeface="Arial" panose="020B0604020202020204" pitchFamily="34" charset="0"/>
              <a:buChar char="•"/>
            </a:pPr>
            <a:r>
              <a:rPr lang="zh-CN" altLang="en-US" dirty="0"/>
              <a:t>添加时间：记录应聘信息在系统中创建的时间，不能为空。</a:t>
            </a:r>
            <a:endParaRPr lang="en-US" altLang="zh-CN" dirty="0"/>
          </a:p>
          <a:p>
            <a:pPr marL="285750" indent="-285750">
              <a:buFont typeface="Arial" panose="020B0604020202020204" pitchFamily="34" charset="0"/>
              <a:buChar char="•"/>
            </a:pPr>
            <a:r>
              <a:rPr lang="zh-CN" altLang="en-US" dirty="0"/>
              <a:t>更新时间：记录应聘信息更细的时间，不能为空。</a:t>
            </a:r>
            <a:endParaRPr lang="zh-CN" altLang="en-US" dirty="0"/>
          </a:p>
          <a:p>
            <a:pPr marL="285750" indent="-285750">
              <a:buFont typeface="Arial" panose="020B0604020202020204" pitchFamily="34" charset="0"/>
              <a:buChar char="•"/>
            </a:pPr>
            <a:r>
              <a:rPr lang="zh-CN" altLang="en-US" dirty="0"/>
              <a:t>企业账号：应聘信息对应公司的账号，不能为空。</a:t>
            </a:r>
            <a:endParaRPr lang="en-US" altLang="zh-CN" dirty="0"/>
          </a:p>
          <a:p>
            <a:pPr marL="285750" indent="-285750">
              <a:buFont typeface="Arial" panose="020B0604020202020204" pitchFamily="34" charset="0"/>
              <a:buChar char="•"/>
            </a:pPr>
            <a:r>
              <a:rPr lang="zh-CN" altLang="en-US" dirty="0"/>
              <a:t>企业名称：应聘信息对应公司的名称。</a:t>
            </a:r>
            <a:endParaRPr lang="en-US" altLang="zh-CN" dirty="0"/>
          </a:p>
          <a:p>
            <a:pPr marL="285750" indent="-285750">
              <a:buFont typeface="Arial" panose="020B0604020202020204" pitchFamily="34" charset="0"/>
              <a:buChar char="•"/>
            </a:pPr>
            <a:r>
              <a:rPr lang="zh-CN" altLang="en-US" dirty="0"/>
              <a:t>企业负责人：应聘信息对应公司的负责人。</a:t>
            </a:r>
            <a:endParaRPr lang="en-US" altLang="zh-CN" dirty="0"/>
          </a:p>
          <a:p>
            <a:pPr marL="285750" indent="-285750">
              <a:buFont typeface="Arial" panose="020B0604020202020204" pitchFamily="34" charset="0"/>
              <a:buChar char="•"/>
            </a:pPr>
            <a:r>
              <a:rPr lang="zh-CN" altLang="en-US" dirty="0"/>
              <a:t>联系电话：公司的联系电话。</a:t>
            </a:r>
            <a:endParaRPr lang="en-US" altLang="zh-CN" dirty="0"/>
          </a:p>
          <a:p>
            <a:pPr marL="285750" indent="-285750">
              <a:buFont typeface="Arial" panose="020B0604020202020204" pitchFamily="34" charset="0"/>
              <a:buChar char="•"/>
            </a:pPr>
            <a:r>
              <a:rPr lang="zh-CN" altLang="en-US" dirty="0"/>
              <a:t>应聘岗位：应聘岗位。</a:t>
            </a:r>
            <a:endParaRPr lang="en-US" altLang="zh-CN" dirty="0"/>
          </a:p>
          <a:p>
            <a:pPr marL="285750" indent="-285750">
              <a:buFont typeface="Arial" panose="020B0604020202020204" pitchFamily="34" charset="0"/>
              <a:buChar char="•"/>
            </a:pPr>
            <a:r>
              <a:rPr lang="zh-CN" altLang="en-US" dirty="0"/>
              <a:t>用户账号：应聘信息对应求职者的账号。</a:t>
            </a:r>
            <a:endParaRPr lang="en-US" altLang="zh-CN" dirty="0"/>
          </a:p>
          <a:p>
            <a:pPr marL="285750" indent="-285750">
              <a:buFont typeface="Arial" panose="020B0604020202020204" pitchFamily="34" charset="0"/>
              <a:buChar char="•"/>
            </a:pPr>
            <a:r>
              <a:rPr lang="zh-CN" altLang="en-US" dirty="0"/>
              <a:t>用户姓名：应聘信息对应求职者的姓名。</a:t>
            </a:r>
            <a:endParaRPr lang="en-US" altLang="zh-CN" dirty="0"/>
          </a:p>
          <a:p>
            <a:pPr marL="285750" indent="-285750">
              <a:buFont typeface="Arial" panose="020B0604020202020204" pitchFamily="34" charset="0"/>
              <a:buChar char="•"/>
            </a:pPr>
            <a:r>
              <a:rPr lang="zh-CN" altLang="en-US" dirty="0"/>
              <a:t>用户电话：求职者的电话。</a:t>
            </a:r>
            <a:endParaRPr lang="en-US" altLang="zh-CN" dirty="0"/>
          </a:p>
          <a:p>
            <a:pPr marL="285750" indent="-285750">
              <a:buFont typeface="Arial" panose="020B0604020202020204" pitchFamily="34" charset="0"/>
              <a:buChar char="•"/>
            </a:pPr>
            <a:r>
              <a:rPr lang="zh-CN" altLang="en-US" dirty="0"/>
              <a:t>用户简历：求职者的简历。</a:t>
            </a:r>
            <a:endParaRPr lang="en-US" altLang="zh-CN" dirty="0"/>
          </a:p>
          <a:p>
            <a:pPr marL="285750" indent="-285750">
              <a:buFont typeface="Arial" panose="020B0604020202020204" pitchFamily="34" charset="0"/>
              <a:buChar char="•"/>
            </a:pPr>
            <a:r>
              <a:rPr lang="zh-CN" altLang="en-US" dirty="0"/>
              <a:t>是否通过：求职责的应聘是否通过。</a:t>
            </a:r>
            <a:endParaRPr lang="en-US" altLang="zh-CN" dirty="0"/>
          </a:p>
          <a:p>
            <a:pPr marL="285750" indent="-285750">
              <a:buFont typeface="Arial" panose="020B0604020202020204" pitchFamily="34" charset="0"/>
              <a:buChar char="•"/>
            </a:pPr>
            <a:r>
              <a:rPr lang="zh-CN" altLang="en-US" dirty="0"/>
              <a:t>企业回复：企业对求职责应聘的回复信息。</a:t>
            </a:r>
            <a:endParaRPr lang="en-US" altLang="zh-CN" dirty="0"/>
          </a:p>
          <a:p>
            <a:pPr marL="285750" indent="-285750">
              <a:buFont typeface="Arial" panose="020B0604020202020204" pitchFamily="34" charset="0"/>
              <a:buChar char="•"/>
            </a:pPr>
            <a:r>
              <a:rPr lang="zh-CN" altLang="en-US" dirty="0"/>
              <a:t>是否审核：企业是否对该应聘信息进行审核。</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4695" y="497861"/>
            <a:ext cx="3627191" cy="523220"/>
          </a:xfrm>
          <a:prstGeom prst="rect">
            <a:avLst/>
          </a:prstGeom>
          <a:noFill/>
        </p:spPr>
        <p:txBody>
          <a:bodyPr wrap="square" rtlCol="0">
            <a:spAutoFit/>
          </a:bodyPr>
          <a:lstStyle/>
          <a:p>
            <a:r>
              <a:rPr lang="en-US" altLang="zh-CN" sz="2800" b="1" dirty="0">
                <a:solidFill>
                  <a:srgbClr val="7B68A1"/>
                </a:solidFill>
                <a:latin typeface="思源黑体 CN Normal" panose="020B0400000000000000" pitchFamily="34" charset="-122"/>
                <a:ea typeface="思源黑体 CN Normal" panose="020B0400000000000000" pitchFamily="34" charset="-122"/>
              </a:rPr>
              <a:t>1.3</a:t>
            </a:r>
            <a:r>
              <a:rPr lang="zh-CN" altLang="en-US" sz="2800" b="1" dirty="0">
                <a:solidFill>
                  <a:srgbClr val="7B68A1"/>
                </a:solidFill>
                <a:latin typeface="思源黑体 CN Normal" panose="020B0400000000000000" pitchFamily="34" charset="-122"/>
                <a:ea typeface="思源黑体 CN Normal" panose="020B0400000000000000" pitchFamily="34" charset="-122"/>
              </a:rPr>
              <a:t>数据库数据需求</a:t>
            </a:r>
            <a:endParaRPr lang="zh-CN" altLang="en-US" sz="2800" b="1" dirty="0">
              <a:solidFill>
                <a:srgbClr val="7B68A1"/>
              </a:solidFill>
              <a:latin typeface="思源黑体 CN Normal" panose="020B0400000000000000" pitchFamily="34" charset="-122"/>
              <a:ea typeface="思源黑体 CN Normal" panose="020B0400000000000000"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788640" y="413466"/>
            <a:ext cx="1036530" cy="1029540"/>
          </a:xfrm>
          <a:prstGeom prst="rect">
            <a:avLst/>
          </a:prstGeom>
        </p:spPr>
      </p:pic>
      <p:graphicFrame>
        <p:nvGraphicFramePr>
          <p:cNvPr id="3" name="表格 2"/>
          <p:cNvGraphicFramePr>
            <a:graphicFrameLocks noGrp="1"/>
          </p:cNvGraphicFramePr>
          <p:nvPr/>
        </p:nvGraphicFramePr>
        <p:xfrm>
          <a:off x="7766783" y="1443006"/>
          <a:ext cx="4058387" cy="1961826"/>
        </p:xfrm>
        <a:graphic>
          <a:graphicData uri="http://schemas.openxmlformats.org/drawingml/2006/table">
            <a:tbl>
              <a:tblPr firstRow="1" bandRow="1">
                <a:tableStyleId>{7DF18680-E054-41AD-8BC1-D1AEF772440D}</a:tableStyleId>
              </a:tblPr>
              <a:tblGrid>
                <a:gridCol w="1010387"/>
                <a:gridCol w="1016000"/>
                <a:gridCol w="1016000"/>
                <a:gridCol w="1016000"/>
              </a:tblGrid>
              <a:tr h="281251">
                <a:tc gridSpan="4">
                  <a:txBody>
                    <a:bodyPr/>
                    <a:lstStyle/>
                    <a:p>
                      <a:pPr algn="ctr"/>
                      <a:r>
                        <a:rPr lang="zh-CN" altLang="en-US" sz="1200" dirty="0"/>
                        <a:t>友情链接表</a:t>
                      </a:r>
                      <a:endParaRPr lang="zh-CN" alt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r>
              <a:tr h="281251">
                <a:tc>
                  <a:txBody>
                    <a:bodyPr/>
                    <a:lstStyle/>
                    <a:p>
                      <a:pPr algn="ctr"/>
                      <a:r>
                        <a:rPr lang="zh-CN" altLang="en-US" sz="1200" dirty="0"/>
                        <a:t>名称</a:t>
                      </a:r>
                      <a:endParaRPr lang="zh-CN" altLang="en-US" sz="1200" dirty="0"/>
                    </a:p>
                  </a:txBody>
                  <a:tcPr>
                    <a:lnT w="38100" cmpd="sng">
                      <a:noFill/>
                    </a:lnT>
                  </a:tcPr>
                </a:tc>
                <a:tc>
                  <a:txBody>
                    <a:bodyPr/>
                    <a:lstStyle/>
                    <a:p>
                      <a:pPr algn="ctr"/>
                      <a:r>
                        <a:rPr lang="zh-CN" altLang="en-US" sz="1200" dirty="0"/>
                        <a:t>编码</a:t>
                      </a:r>
                      <a:endParaRPr lang="zh-CN" altLang="en-US" sz="1200" dirty="0"/>
                    </a:p>
                  </a:txBody>
                  <a:tcPr>
                    <a:lnT w="38100" cmpd="sng">
                      <a:noFill/>
                    </a:lnT>
                  </a:tcPr>
                </a:tc>
                <a:tc>
                  <a:txBody>
                    <a:bodyPr/>
                    <a:lstStyle/>
                    <a:p>
                      <a:pPr algn="ctr"/>
                      <a:r>
                        <a:rPr lang="zh-CN" altLang="en-US" sz="1200" dirty="0"/>
                        <a:t>属性</a:t>
                      </a:r>
                      <a:endParaRPr lang="zh-CN" altLang="en-US" sz="1200" dirty="0"/>
                    </a:p>
                  </a:txBody>
                  <a:tcPr>
                    <a:lnT w="38100" cmpd="sng">
                      <a:noFill/>
                    </a:lnT>
                  </a:tcPr>
                </a:tc>
                <a:tc>
                  <a:txBody>
                    <a:bodyPr/>
                    <a:lstStyle/>
                    <a:p>
                      <a:pPr algn="ctr"/>
                      <a:r>
                        <a:rPr lang="zh-CN" altLang="en-US" sz="1200" dirty="0"/>
                        <a:t>备注</a:t>
                      </a:r>
                      <a:endParaRPr lang="zh-CN" altLang="en-US" sz="1200" dirty="0"/>
                    </a:p>
                  </a:txBody>
                  <a:tcPr>
                    <a:lnT w="38100" cmpd="sng">
                      <a:noFill/>
                    </a:lnT>
                  </a:tcPr>
                </a:tc>
              </a:tr>
              <a:tr h="281251">
                <a:tc>
                  <a:txBody>
                    <a:bodyPr/>
                    <a:lstStyle/>
                    <a:p>
                      <a:pPr algn="ctr"/>
                      <a:r>
                        <a:rPr lang="en-US" altLang="zh-CN" sz="1200" dirty="0"/>
                        <a:t>id</a:t>
                      </a:r>
                      <a:endParaRPr lang="zh-CN" altLang="en-US" sz="1200" dirty="0"/>
                    </a:p>
                  </a:txBody>
                  <a:tcPr/>
                </a:tc>
                <a:tc>
                  <a:txBody>
                    <a:bodyPr/>
                    <a:lstStyle/>
                    <a:p>
                      <a:pPr algn="ctr"/>
                      <a:r>
                        <a:rPr lang="en-US" altLang="zh-CN" sz="1200" dirty="0"/>
                        <a:t>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algn="ctr"/>
                      <a:r>
                        <a:rPr lang="zh-CN" altLang="en-US" sz="1200" dirty="0"/>
                        <a:t>主键</a:t>
                      </a:r>
                      <a:endParaRPr lang="zh-CN" altLang="en-US" sz="1200" dirty="0"/>
                    </a:p>
                  </a:txBody>
                  <a:tcPr/>
                </a:tc>
              </a:tr>
              <a:tr h="281251">
                <a:tc>
                  <a:txBody>
                    <a:bodyPr/>
                    <a:lstStyle/>
                    <a:p>
                      <a:pPr algn="ctr"/>
                      <a:r>
                        <a:rPr lang="zh-CN" altLang="en-US" sz="1200" dirty="0"/>
                        <a:t>添加时间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addtime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网站</a:t>
                      </a:r>
                      <a:r>
                        <a:rPr lang="en-US" altLang="zh-CN" sz="1200" dirty="0"/>
                        <a:t>logo</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webname</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endParaRPr lang="zh-CN" altLang="en-US" sz="1200" dirty="0"/>
                    </a:p>
                  </a:txBody>
                  <a:tcPr/>
                </a:tc>
              </a:tr>
              <a:tr h="281251">
                <a:tc>
                  <a:txBody>
                    <a:bodyPr/>
                    <a:lstStyle/>
                    <a:p>
                      <a:pPr algn="ctr"/>
                      <a:r>
                        <a:rPr lang="zh-CN" altLang="en-US" sz="1200" dirty="0"/>
                        <a:t>网址</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log</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algn="ctr"/>
                      <a:endParaRPr lang="zh-CN" altLang="en-US" sz="1200" dirty="0"/>
                    </a:p>
                  </a:txBody>
                  <a:tcPr/>
                </a:tc>
              </a:tr>
              <a:tr h="201968">
                <a:tc>
                  <a:txBody>
                    <a:bodyPr/>
                    <a:lstStyle/>
                    <a:p>
                      <a:pPr algn="ctr"/>
                      <a:r>
                        <a:rPr lang="zh-CN" altLang="en-US" sz="1200" dirty="0"/>
                        <a:t>网站介绍</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webinfo</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longtext</a:t>
                      </a:r>
                      <a:endParaRPr lang="zh-CN" altLang="en-US" sz="1200" dirty="0"/>
                    </a:p>
                  </a:txBody>
                  <a:tcPr/>
                </a:tc>
                <a:tc>
                  <a:txBody>
                    <a:bodyPr/>
                    <a:lstStyle/>
                    <a:p>
                      <a:pPr algn="ctr"/>
                      <a:endParaRPr lang="zh-CN" altLang="en-US" sz="1200" dirty="0"/>
                    </a:p>
                  </a:txBody>
                  <a:tcPr/>
                </a:tc>
              </a:tr>
            </a:tbl>
          </a:graphicData>
        </a:graphic>
      </p:graphicFrame>
      <p:sp>
        <p:nvSpPr>
          <p:cNvPr id="22" name="椭圆 21"/>
          <p:cNvSpPr/>
          <p:nvPr/>
        </p:nvSpPr>
        <p:spPr>
          <a:xfrm>
            <a:off x="574695" y="1062479"/>
            <a:ext cx="761054" cy="7610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04</a:t>
            </a:r>
            <a:endParaRPr lang="zh-CN" altLang="en-US" sz="2400" b="1" dirty="0">
              <a:cs typeface="+mn-ea"/>
              <a:sym typeface="+mn-lt"/>
            </a:endParaRPr>
          </a:p>
        </p:txBody>
      </p:sp>
      <p:sp>
        <p:nvSpPr>
          <p:cNvPr id="25" name="文本框 24"/>
          <p:cNvSpPr txBox="1"/>
          <p:nvPr/>
        </p:nvSpPr>
        <p:spPr>
          <a:xfrm>
            <a:off x="1335749" y="1021081"/>
            <a:ext cx="5965825" cy="2062103"/>
          </a:xfrm>
          <a:prstGeom prst="rect">
            <a:avLst/>
          </a:prstGeom>
          <a:noFill/>
        </p:spPr>
        <p:txBody>
          <a:bodyPr wrap="square" rtlCol="0">
            <a:spAutoFit/>
          </a:bodyPr>
          <a:lstStyle/>
          <a:p>
            <a:r>
              <a:rPr lang="zh-CN" altLang="en-US" sz="2000" b="1" dirty="0"/>
              <a:t>友情链接</a:t>
            </a:r>
            <a:endParaRPr lang="zh-CN" altLang="en-US" dirty="0"/>
          </a:p>
          <a:p>
            <a:pPr marL="285750" indent="-285750">
              <a:buFont typeface="Arial" panose="020B0604020202020204" pitchFamily="34" charset="0"/>
              <a:buChar char="•"/>
            </a:pPr>
            <a:r>
              <a:rPr lang="zh-CN" altLang="en-US" u="sng" dirty="0"/>
              <a:t>id</a:t>
            </a:r>
            <a:r>
              <a:rPr lang="zh-CN" altLang="en-US" dirty="0"/>
              <a:t>：记录友情链接在系统中的id，不能为空。</a:t>
            </a:r>
            <a:endParaRPr lang="en-US" altLang="zh-CN" dirty="0"/>
          </a:p>
          <a:p>
            <a:pPr marL="285750" indent="-285750">
              <a:buFont typeface="Arial" panose="020B0604020202020204" pitchFamily="34" charset="0"/>
              <a:buChar char="•"/>
            </a:pPr>
            <a:r>
              <a:rPr lang="zh-CN" altLang="en-US" dirty="0"/>
              <a:t>添加事件：记录该友情链接在系统中创建的时间，不能为空。</a:t>
            </a:r>
            <a:endParaRPr lang="zh-CN" altLang="en-US" dirty="0"/>
          </a:p>
          <a:p>
            <a:pPr marL="285750" indent="-285750">
              <a:buFont typeface="Arial" panose="020B0604020202020204" pitchFamily="34" charset="0"/>
              <a:buChar char="•"/>
            </a:pPr>
            <a:r>
              <a:rPr lang="zh-CN" altLang="en-US" dirty="0"/>
              <a:t>网站</a:t>
            </a:r>
            <a:r>
              <a:rPr lang="en-US" altLang="zh-CN" dirty="0"/>
              <a:t>logo</a:t>
            </a:r>
            <a:r>
              <a:rPr lang="zh-CN" altLang="en-US" dirty="0"/>
              <a:t>：友情链接网站的</a:t>
            </a:r>
            <a:r>
              <a:rPr lang="en-US" altLang="zh-CN" dirty="0"/>
              <a:t>logo</a:t>
            </a:r>
            <a:r>
              <a:rPr lang="zh-CN" altLang="en-US" dirty="0"/>
              <a:t>。</a:t>
            </a:r>
            <a:endParaRPr lang="en-US" altLang="zh-CN" dirty="0"/>
          </a:p>
          <a:p>
            <a:pPr marL="285750" indent="-285750">
              <a:buFont typeface="Arial" panose="020B0604020202020204" pitchFamily="34" charset="0"/>
              <a:buChar char="•"/>
            </a:pPr>
            <a:r>
              <a:rPr lang="zh-CN" altLang="en-US" dirty="0"/>
              <a:t>网址：友情链接的网址。</a:t>
            </a:r>
            <a:endParaRPr lang="en-US" altLang="zh-CN" dirty="0"/>
          </a:p>
          <a:p>
            <a:pPr marL="285750" indent="-285750">
              <a:buFont typeface="Arial" panose="020B0604020202020204" pitchFamily="34" charset="0"/>
              <a:buChar char="•"/>
            </a:pPr>
            <a:r>
              <a:rPr lang="zh-CN" altLang="en-US" dirty="0"/>
              <a:t>网站介绍：对友情链接网站的简要介绍。</a:t>
            </a:r>
            <a:endParaRPr lang="zh-CN" altLang="en-US" dirty="0"/>
          </a:p>
        </p:txBody>
      </p:sp>
      <p:sp>
        <p:nvSpPr>
          <p:cNvPr id="8" name="椭圆 7"/>
          <p:cNvSpPr/>
          <p:nvPr/>
        </p:nvSpPr>
        <p:spPr>
          <a:xfrm>
            <a:off x="574695" y="3429000"/>
            <a:ext cx="761054" cy="7610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05</a:t>
            </a:r>
            <a:endParaRPr lang="zh-CN" altLang="en-US" sz="2400" b="1" dirty="0">
              <a:cs typeface="+mn-ea"/>
              <a:sym typeface="+mn-lt"/>
            </a:endParaRPr>
          </a:p>
        </p:txBody>
      </p:sp>
      <p:sp>
        <p:nvSpPr>
          <p:cNvPr id="9" name="文本框 8"/>
          <p:cNvSpPr txBox="1"/>
          <p:nvPr/>
        </p:nvSpPr>
        <p:spPr>
          <a:xfrm>
            <a:off x="1335749" y="3809527"/>
            <a:ext cx="5965825" cy="2062103"/>
          </a:xfrm>
          <a:prstGeom prst="rect">
            <a:avLst/>
          </a:prstGeom>
          <a:noFill/>
        </p:spPr>
        <p:txBody>
          <a:bodyPr wrap="square" rtlCol="0">
            <a:spAutoFit/>
          </a:bodyPr>
          <a:lstStyle/>
          <a:p>
            <a:r>
              <a:rPr lang="zh-CN" altLang="en-US" sz="2000" b="1" dirty="0"/>
              <a:t>论坛</a:t>
            </a:r>
            <a:endParaRPr lang="zh-CN" altLang="en-US" dirty="0"/>
          </a:p>
          <a:p>
            <a:pPr marL="285750" indent="-285750">
              <a:buFont typeface="Arial" panose="020B0604020202020204" pitchFamily="34" charset="0"/>
              <a:buChar char="•"/>
            </a:pPr>
            <a:r>
              <a:rPr lang="zh-CN" altLang="en-US" u="sng" dirty="0"/>
              <a:t>id</a:t>
            </a:r>
            <a:r>
              <a:rPr lang="zh-CN" altLang="en-US" dirty="0"/>
              <a:t>：记录帖子在系统中的id，不能为空。</a:t>
            </a:r>
            <a:endParaRPr lang="en-US" altLang="zh-CN" dirty="0"/>
          </a:p>
          <a:p>
            <a:pPr marL="285750" indent="-285750">
              <a:buFont typeface="Arial" panose="020B0604020202020204" pitchFamily="34" charset="0"/>
              <a:buChar char="•"/>
            </a:pPr>
            <a:r>
              <a:rPr lang="zh-CN" altLang="en-US" dirty="0"/>
              <a:t>添加事件：记录该帖子在系统中创建的时间，不能为空。</a:t>
            </a:r>
            <a:endParaRPr lang="en-US" altLang="zh-CN" dirty="0"/>
          </a:p>
          <a:p>
            <a:pPr marL="285750" indent="-285750">
              <a:buFont typeface="Arial" panose="020B0604020202020204" pitchFamily="34" charset="0"/>
              <a:buChar char="•"/>
            </a:pPr>
            <a:r>
              <a:rPr lang="zh-CN" altLang="en-US" dirty="0"/>
              <a:t>用户</a:t>
            </a:r>
            <a:r>
              <a:rPr lang="en-US" altLang="zh-CN" dirty="0"/>
              <a:t>id</a:t>
            </a:r>
            <a:r>
              <a:rPr lang="zh-CN" altLang="en-US" dirty="0"/>
              <a:t>：发表帖子的用户</a:t>
            </a:r>
            <a:r>
              <a:rPr lang="en-US" altLang="zh-CN" dirty="0"/>
              <a:t>id</a:t>
            </a:r>
            <a:r>
              <a:rPr lang="zh-CN" altLang="en-US" dirty="0"/>
              <a:t>，不能为空。</a:t>
            </a:r>
            <a:endParaRPr lang="en-US" altLang="zh-CN" dirty="0"/>
          </a:p>
          <a:p>
            <a:pPr marL="285750" indent="-285750">
              <a:buFont typeface="Arial" panose="020B0604020202020204" pitchFamily="34" charset="0"/>
              <a:buChar char="•"/>
            </a:pPr>
            <a:r>
              <a:rPr lang="zh-CN" altLang="en-US" dirty="0"/>
              <a:t>帖子标题：该帖子的标题，不能为空。</a:t>
            </a:r>
            <a:endParaRPr lang="en-US" altLang="zh-CN" dirty="0"/>
          </a:p>
          <a:p>
            <a:pPr marL="285750" indent="-285750">
              <a:buFont typeface="Arial" panose="020B0604020202020204" pitchFamily="34" charset="0"/>
              <a:buChar char="•"/>
            </a:pPr>
            <a:r>
              <a:rPr lang="zh-CN" altLang="en-US" dirty="0"/>
              <a:t>帖子内容：该帖子的内容，不能为空。</a:t>
            </a:r>
            <a:endParaRPr lang="en-US" altLang="zh-CN" dirty="0"/>
          </a:p>
          <a:p>
            <a:pPr marL="285750" indent="-285750">
              <a:buFont typeface="Arial" panose="020B0604020202020204" pitchFamily="34" charset="0"/>
              <a:buChar char="•"/>
            </a:pPr>
            <a:r>
              <a:rPr lang="zh-CN" altLang="en-US" dirty="0"/>
              <a:t>点赞数量：该帖子点赞的数量。</a:t>
            </a:r>
            <a:endParaRPr lang="en-US" altLang="zh-CN" dirty="0"/>
          </a:p>
        </p:txBody>
      </p:sp>
      <p:graphicFrame>
        <p:nvGraphicFramePr>
          <p:cNvPr id="12" name="表格 11"/>
          <p:cNvGraphicFramePr>
            <a:graphicFrameLocks noGrp="1"/>
          </p:cNvGraphicFramePr>
          <p:nvPr/>
        </p:nvGraphicFramePr>
        <p:xfrm>
          <a:off x="7766783" y="3809527"/>
          <a:ext cx="4058387" cy="2236146"/>
        </p:xfrm>
        <a:graphic>
          <a:graphicData uri="http://schemas.openxmlformats.org/drawingml/2006/table">
            <a:tbl>
              <a:tblPr firstRow="1" bandRow="1">
                <a:tableStyleId>{7DF18680-E054-41AD-8BC1-D1AEF772440D}</a:tableStyleId>
              </a:tblPr>
              <a:tblGrid>
                <a:gridCol w="1010387"/>
                <a:gridCol w="1016000"/>
                <a:gridCol w="1016000"/>
                <a:gridCol w="1016000"/>
              </a:tblGrid>
              <a:tr h="281251">
                <a:tc gridSpan="4">
                  <a:txBody>
                    <a:bodyPr/>
                    <a:lstStyle/>
                    <a:p>
                      <a:pPr algn="ctr"/>
                      <a:r>
                        <a:rPr lang="zh-CN" altLang="en-US" sz="1200" dirty="0"/>
                        <a:t>论坛表</a:t>
                      </a:r>
                      <a:endParaRPr lang="zh-CN" alt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c hMerge="1">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50000"/>
                      </a:schemeClr>
                    </a:solidFill>
                  </a:tcPr>
                </a:tc>
              </a:tr>
              <a:tr h="281251">
                <a:tc>
                  <a:txBody>
                    <a:bodyPr/>
                    <a:lstStyle/>
                    <a:p>
                      <a:pPr algn="ctr"/>
                      <a:r>
                        <a:rPr lang="zh-CN" altLang="en-US" sz="1200" dirty="0"/>
                        <a:t>名称</a:t>
                      </a:r>
                      <a:endParaRPr lang="zh-CN" altLang="en-US" sz="1200" dirty="0"/>
                    </a:p>
                  </a:txBody>
                  <a:tcPr>
                    <a:lnT w="38100" cmpd="sng">
                      <a:noFill/>
                    </a:lnT>
                  </a:tcPr>
                </a:tc>
                <a:tc>
                  <a:txBody>
                    <a:bodyPr/>
                    <a:lstStyle/>
                    <a:p>
                      <a:pPr algn="ctr"/>
                      <a:r>
                        <a:rPr lang="zh-CN" altLang="en-US" sz="1200" dirty="0"/>
                        <a:t>编码</a:t>
                      </a:r>
                      <a:endParaRPr lang="zh-CN" altLang="en-US" sz="1200" dirty="0"/>
                    </a:p>
                  </a:txBody>
                  <a:tcPr>
                    <a:lnT w="38100" cmpd="sng">
                      <a:noFill/>
                    </a:lnT>
                  </a:tcPr>
                </a:tc>
                <a:tc>
                  <a:txBody>
                    <a:bodyPr/>
                    <a:lstStyle/>
                    <a:p>
                      <a:pPr algn="ctr"/>
                      <a:r>
                        <a:rPr lang="zh-CN" altLang="en-US" sz="1200" dirty="0"/>
                        <a:t>属性</a:t>
                      </a:r>
                      <a:endParaRPr lang="zh-CN" altLang="en-US" sz="1200" dirty="0"/>
                    </a:p>
                  </a:txBody>
                  <a:tcPr>
                    <a:lnT w="38100" cmpd="sng">
                      <a:noFill/>
                    </a:lnT>
                  </a:tcPr>
                </a:tc>
                <a:tc>
                  <a:txBody>
                    <a:bodyPr/>
                    <a:lstStyle/>
                    <a:p>
                      <a:pPr algn="ctr"/>
                      <a:r>
                        <a:rPr lang="zh-CN" altLang="en-US" sz="1200" dirty="0"/>
                        <a:t>备注</a:t>
                      </a:r>
                      <a:endParaRPr lang="zh-CN" altLang="en-US" sz="1200" dirty="0"/>
                    </a:p>
                  </a:txBody>
                  <a:tcPr>
                    <a:lnT w="38100" cmpd="sng">
                      <a:noFill/>
                    </a:lnT>
                  </a:tcPr>
                </a:tc>
              </a:tr>
              <a:tr h="281251">
                <a:tc>
                  <a:txBody>
                    <a:bodyPr/>
                    <a:lstStyle/>
                    <a:p>
                      <a:pPr algn="ctr"/>
                      <a:r>
                        <a:rPr lang="en-US" altLang="zh-CN" sz="1200" dirty="0"/>
                        <a:t>id</a:t>
                      </a:r>
                      <a:endParaRPr lang="zh-CN" altLang="en-US" sz="1200" dirty="0"/>
                    </a:p>
                  </a:txBody>
                  <a:tcPr/>
                </a:tc>
                <a:tc>
                  <a:txBody>
                    <a:bodyPr/>
                    <a:lstStyle/>
                    <a:p>
                      <a:pPr algn="ctr"/>
                      <a:r>
                        <a:rPr lang="en-US" altLang="zh-CN" sz="1200" dirty="0"/>
                        <a:t>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algn="ctr"/>
                      <a:r>
                        <a:rPr lang="zh-CN" altLang="en-US" sz="1200" dirty="0"/>
                        <a:t>主键</a:t>
                      </a:r>
                      <a:endParaRPr lang="zh-CN" altLang="en-US" sz="1200" dirty="0"/>
                    </a:p>
                  </a:txBody>
                  <a:tcPr/>
                </a:tc>
              </a:tr>
              <a:tr h="281251">
                <a:tc>
                  <a:txBody>
                    <a:bodyPr/>
                    <a:lstStyle/>
                    <a:p>
                      <a:pPr algn="ctr"/>
                      <a:r>
                        <a:rPr lang="zh-CN" altLang="en-US" sz="1200" dirty="0"/>
                        <a:t>添加时间</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addtime</a:t>
                      </a:r>
                      <a:endParaRPr lang="zh-CN" altLang="en-US" sz="1200" dirty="0"/>
                    </a:p>
                  </a:txBody>
                  <a:tcPr/>
                </a:tc>
                <a:tc>
                  <a:txBody>
                    <a:bodyPr/>
                    <a:lstStyle/>
                    <a:p>
                      <a:pPr algn="ctr"/>
                      <a:r>
                        <a:rPr lang="en-US" altLang="zh-CN" sz="1200" dirty="0"/>
                        <a:t>timestamp</a:t>
                      </a:r>
                      <a:endParaRPr lang="zh-CN" altLang="en-US" sz="1200" dirty="0"/>
                    </a:p>
                  </a:txBody>
                  <a:tcPr/>
                </a:tc>
                <a:tc>
                  <a:txBody>
                    <a:bodyPr/>
                    <a:lstStyle/>
                    <a:p>
                      <a:pPr algn="ctr"/>
                      <a:r>
                        <a:rPr lang="zh-CN" altLang="en-US" sz="1200" dirty="0"/>
                        <a:t>不为空</a:t>
                      </a:r>
                      <a:endParaRPr lang="zh-CN" altLang="en-US" sz="1200" dirty="0"/>
                    </a:p>
                  </a:txBody>
                  <a:tcPr/>
                </a:tc>
              </a:tr>
              <a:tr h="281251">
                <a:tc>
                  <a:txBody>
                    <a:bodyPr/>
                    <a:lstStyle/>
                    <a:p>
                      <a:pPr algn="ctr"/>
                      <a:r>
                        <a:rPr lang="zh-CN" altLang="en-US" sz="1200" dirty="0"/>
                        <a:t>用户</a:t>
                      </a:r>
                      <a:r>
                        <a:rPr lang="en-US" altLang="zh-CN" sz="1200" dirty="0"/>
                        <a:t>id</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userid</a:t>
                      </a:r>
                      <a:endParaRPr lang="zh-CN" altLang="en-US" sz="1200" dirty="0"/>
                    </a:p>
                  </a:txBody>
                  <a:tcPr/>
                </a:tc>
                <a:tc>
                  <a:txBody>
                    <a:bodyPr/>
                    <a:lstStyle/>
                    <a:p>
                      <a:pPr algn="ctr"/>
                      <a:r>
                        <a:rPr lang="en-US" altLang="zh-CN" sz="1200" dirty="0" err="1"/>
                        <a:t>bigint</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不为空</a:t>
                      </a:r>
                      <a:endParaRPr lang="zh-CN" altLang="en-US" sz="1200" dirty="0"/>
                    </a:p>
                  </a:txBody>
                  <a:tcPr/>
                </a:tc>
              </a:tr>
              <a:tr h="281251">
                <a:tc>
                  <a:txBody>
                    <a:bodyPr/>
                    <a:lstStyle/>
                    <a:p>
                      <a:pPr algn="ctr"/>
                      <a:r>
                        <a:rPr lang="zh-CN" altLang="en-US" sz="1200" dirty="0"/>
                        <a:t>帖子标题</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title</a:t>
                      </a:r>
                      <a:endParaRPr lang="zh-CN" altLang="en-US" sz="1200" dirty="0"/>
                    </a:p>
                  </a:txBody>
                  <a:tcPr/>
                </a:tc>
                <a:tc>
                  <a:txBody>
                    <a:bodyPr/>
                    <a:lstStyle/>
                    <a:p>
                      <a:pPr algn="ctr"/>
                      <a:r>
                        <a:rPr lang="en-US" altLang="zh-CN" sz="1200" dirty="0"/>
                        <a:t>varchar</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不为空</a:t>
                      </a:r>
                      <a:endParaRPr lang="zh-CN" altLang="en-US" sz="1200" dirty="0"/>
                    </a:p>
                  </a:txBody>
                  <a:tcPr/>
                </a:tc>
              </a:tr>
              <a:tr h="171015">
                <a:tc>
                  <a:txBody>
                    <a:bodyPr/>
                    <a:lstStyle/>
                    <a:p>
                      <a:pPr algn="ctr"/>
                      <a:r>
                        <a:rPr lang="zh-CN" altLang="en-US" sz="1200" dirty="0"/>
                        <a:t>帖子内容</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content</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varchar</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dirty="0"/>
                        <a:t>不为空</a:t>
                      </a:r>
                      <a:endParaRPr lang="zh-CN" altLang="en-US" sz="1200" dirty="0"/>
                    </a:p>
                  </a:txBody>
                  <a:tcPr/>
                </a:tc>
              </a:tr>
              <a:tr h="171015">
                <a:tc>
                  <a:txBody>
                    <a:bodyPr/>
                    <a:lstStyle/>
                    <a:p>
                      <a:pPr algn="ctr"/>
                      <a:r>
                        <a:rPr lang="zh-CN" altLang="en-US" sz="1200" dirty="0"/>
                        <a:t>点赞数量</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err="1"/>
                        <a:t>thumbspnum</a:t>
                      </a:r>
                      <a:endParaRPr lang="zh-CN" alt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t>int</a:t>
                      </a:r>
                      <a:endParaRPr lang="zh-CN" altLang="en-US" sz="1200" dirty="0"/>
                    </a:p>
                  </a:txBody>
                  <a:tcPr/>
                </a:tc>
                <a:tc>
                  <a:txBody>
                    <a:bodyPr/>
                    <a:lstStyle/>
                    <a:p>
                      <a:pPr algn="ctr"/>
                      <a:endParaRPr lang="zh-CN" altLang="en-US" sz="12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5" grpId="0"/>
      <p:bldP spid="8" grpId="0" bldLvl="0" animBg="1"/>
      <p:bldP spid="9" grpId="0"/>
    </p:bldLst>
  </p:timing>
</p:sld>
</file>

<file path=ppt/tags/tag1.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10.xml><?xml version="1.0" encoding="utf-8"?>
<p:tagLst xmlns:p="http://schemas.openxmlformats.org/presentationml/2006/main">
  <p:tag name="DATA_TYPE" val="OfficePlusSmartComponent"/>
  <p:tag name="OP_SCP_TAG_VERSION" val="1.0"/>
  <p:tag name="OP_SCP_CHANGE_COLOR" val="N"/>
  <p:tag name="OP_SCP_COMPONENT_TYPE" val="Relation"/>
  <p:tag name="OP_SCP_CONTENT_ID" val="MatlComponentContent-127"/>
  <p:tag name="OP_SCP_COMPONENT_INFO" val="{&quot;title&quot;:&quot;渐变阴影6项列表PPT组件&quot;,&quot;description&quot;:&quot;渐变阴影6项列表PPT组件&quot;,&quot;keywords&quot;:[&quot;渐变&quot;,&quot;阴影&quot;,&quot;6项&quot;,&quot;列表&quot;,&quot;PPT组件&quot;],&quot;labels&quot;:[]}"/>
  <p:tag name="OP_SCP_GROUP_ID" val="b503fac6-0287-6b1e-3344-10c2bd17c0c8"/>
  <p:tag name="OP_SCP_ITEM_COUNT" val="6"/>
</p:tagLst>
</file>

<file path=ppt/tags/tag11.xml><?xml version="1.0" encoding="utf-8"?>
<p:tagLst xmlns:p="http://schemas.openxmlformats.org/presentationml/2006/main">
  <p:tag name="OP_SCP_ITEM_INDEX" val="1"/>
</p:tagLst>
</file>

<file path=ppt/tags/tag12.xml><?xml version="1.0" encoding="utf-8"?>
<p:tagLst xmlns:p="http://schemas.openxmlformats.org/presentationml/2006/main">
  <p:tag name="OP_SCP_SHAPE_TYPE" val="Title"/>
  <p:tag name="OP_SCP_ITEM_INDEX" val="1"/>
  <p:tag name="OP_SCP_DEFAULT_TEXT" val="添加标题"/>
</p:tagLst>
</file>

<file path=ppt/tags/tag13.xml><?xml version="1.0" encoding="utf-8"?>
<p:tagLst xmlns:p="http://schemas.openxmlformats.org/presentationml/2006/main">
  <p:tag name="OP_SCP_SHAPE_TYPE" val="Body"/>
  <p:tag name="OP_SCP_ITEM_INDEX" val="1"/>
  <p:tag name="OP_SCP_DEFAULT_TEXT" val="单击此处添加文本，单击此处添加文本，单击此处添加文本。"/>
</p:tagLst>
</file>

<file path=ppt/tags/tag14.xml><?xml version="1.0" encoding="utf-8"?>
<p:tagLst xmlns:p="http://schemas.openxmlformats.org/presentationml/2006/main">
  <p:tag name="OP_SCP_ITEM_INDEX" val="2"/>
</p:tagLst>
</file>

<file path=ppt/tags/tag15.xml><?xml version="1.0" encoding="utf-8"?>
<p:tagLst xmlns:p="http://schemas.openxmlformats.org/presentationml/2006/main">
  <p:tag name="OP_SCP_SHAPE_TYPE" val="Title"/>
  <p:tag name="OP_SCP_ITEM_INDEX" val="2"/>
  <p:tag name="OP_SCP_DEFAULT_TEXT" val="添加标题"/>
</p:tagLst>
</file>

<file path=ppt/tags/tag16.xml><?xml version="1.0" encoding="utf-8"?>
<p:tagLst xmlns:p="http://schemas.openxmlformats.org/presentationml/2006/main">
  <p:tag name="OP_SCP_SHAPE_TYPE" val="Body"/>
  <p:tag name="OP_SCP_ITEM_INDEX" val="2"/>
  <p:tag name="OP_SCP_DEFAULT_TEXT" val="单击此处添加文本，单击此处添加文本，单击此处添加文本。"/>
</p:tagLst>
</file>

<file path=ppt/tags/tag17.xml><?xml version="1.0" encoding="utf-8"?>
<p:tagLst xmlns:p="http://schemas.openxmlformats.org/presentationml/2006/main">
  <p:tag name="OP_SCP_ITEM_INDEX" val="3"/>
</p:tagLst>
</file>

<file path=ppt/tags/tag18.xml><?xml version="1.0" encoding="utf-8"?>
<p:tagLst xmlns:p="http://schemas.openxmlformats.org/presentationml/2006/main">
  <p:tag name="OP_SCP_SHAPE_TYPE" val="Title"/>
  <p:tag name="OP_SCP_ITEM_INDEX" val="3"/>
  <p:tag name="OP_SCP_DEFAULT_TEXT" val="添加标题"/>
</p:tagLst>
</file>

<file path=ppt/tags/tag19.xml><?xml version="1.0" encoding="utf-8"?>
<p:tagLst xmlns:p="http://schemas.openxmlformats.org/presentationml/2006/main">
  <p:tag name="OP_SCP_SHAPE_TYPE" val="Body"/>
  <p:tag name="OP_SCP_ITEM_INDEX" val="3"/>
  <p:tag name="OP_SCP_DEFAULT_TEXT" val="单击此处添加文本，单击此处添加文本，单击此处添加文本。"/>
</p:tagLst>
</file>

<file path=ppt/tags/tag2.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20.xml><?xml version="1.0" encoding="utf-8"?>
<p:tagLst xmlns:p="http://schemas.openxmlformats.org/presentationml/2006/main">
  <p:tag name="OP_SCP_ITEM_INDEX" val="4"/>
</p:tagLst>
</file>

<file path=ppt/tags/tag21.xml><?xml version="1.0" encoding="utf-8"?>
<p:tagLst xmlns:p="http://schemas.openxmlformats.org/presentationml/2006/main">
  <p:tag name="OP_SCP_SHAPE_TYPE" val="Title"/>
  <p:tag name="OP_SCP_ITEM_INDEX" val="4"/>
  <p:tag name="OP_SCP_DEFAULT_TEXT" val="添加标题"/>
</p:tagLst>
</file>

<file path=ppt/tags/tag22.xml><?xml version="1.0" encoding="utf-8"?>
<p:tagLst xmlns:p="http://schemas.openxmlformats.org/presentationml/2006/main">
  <p:tag name="OP_SCP_SHAPE_TYPE" val="Body"/>
  <p:tag name="OP_SCP_ITEM_INDEX" val="4"/>
  <p:tag name="OP_SCP_DEFAULT_TEXT" val="单击此处添加文本，单击此处添加文本，单击此处添加文本。"/>
</p:tagLst>
</file>

<file path=ppt/tags/tag23.xml><?xml version="1.0" encoding="utf-8"?>
<p:tagLst xmlns:p="http://schemas.openxmlformats.org/presentationml/2006/main">
  <p:tag name="OP_SCP_ITEM_INDEX" val="5"/>
</p:tagLst>
</file>

<file path=ppt/tags/tag24.xml><?xml version="1.0" encoding="utf-8"?>
<p:tagLst xmlns:p="http://schemas.openxmlformats.org/presentationml/2006/main">
  <p:tag name="OP_SCP_SHAPE_TYPE" val="Title"/>
  <p:tag name="OP_SCP_ITEM_INDEX" val="5"/>
  <p:tag name="OP_SCP_DEFAULT_TEXT" val="添加标题"/>
</p:tagLst>
</file>

<file path=ppt/tags/tag25.xml><?xml version="1.0" encoding="utf-8"?>
<p:tagLst xmlns:p="http://schemas.openxmlformats.org/presentationml/2006/main">
  <p:tag name="OP_SCP_SHAPE_TYPE" val="Body"/>
  <p:tag name="OP_SCP_ITEM_INDEX" val="5"/>
  <p:tag name="OP_SCP_DEFAULT_TEXT" val="单击此处添加文本，单击此处添加文本，单击此处添加文本。"/>
</p:tagLst>
</file>

<file path=ppt/tags/tag26.xml><?xml version="1.0" encoding="utf-8"?>
<p:tagLst xmlns:p="http://schemas.openxmlformats.org/presentationml/2006/main">
  <p:tag name="OP_SCP_ITEM_INDEX" val="6"/>
</p:tagLst>
</file>

<file path=ppt/tags/tag27.xml><?xml version="1.0" encoding="utf-8"?>
<p:tagLst xmlns:p="http://schemas.openxmlformats.org/presentationml/2006/main">
  <p:tag name="OP_SCP_SHAPE_TYPE" val="Title"/>
  <p:tag name="OP_SCP_ITEM_INDEX" val="6"/>
  <p:tag name="OP_SCP_DEFAULT_TEXT" val="添加标题"/>
</p:tagLst>
</file>

<file path=ppt/tags/tag28.xml><?xml version="1.0" encoding="utf-8"?>
<p:tagLst xmlns:p="http://schemas.openxmlformats.org/presentationml/2006/main">
  <p:tag name="OP_SCP_SHAPE_TYPE" val="Body"/>
  <p:tag name="OP_SCP_ITEM_INDEX" val="6"/>
  <p:tag name="OP_SCP_DEFAULT_TEXT" val="单击此处添加文本，单击此处添加文本，单击此处添加文本。"/>
</p:tagLst>
</file>

<file path=ppt/tags/tag29.xml><?xml version="1.0" encoding="utf-8"?>
<p:tagLst xmlns:p="http://schemas.openxmlformats.org/presentationml/2006/main">
  <p:tag name="ISPRING_PRESENTATION_TITLE" val="简约2.5D毕业论文答辩PPT模板"/>
  <p:tag name="COMMONDATA" val="eyJoZGlkIjoiMjA3MDZiNzE1NjYyZGFkZjBmNDg4Y2NkNzNmYTNhYTUifQ=="/>
  <p:tag name="commondata" val="eyJoZGlkIjoiMjUyMmM4MDZkMDFhYWRlMjU4YmNkYmY1NDBiNzVmNDUifQ=="/>
</p:tagLst>
</file>

<file path=ppt/tags/tag3.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4.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5.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6.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7.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8.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ags/tag9.xml><?xml version="1.0" encoding="utf-8"?>
<p:tagLst xmlns:p="http://schemas.openxmlformats.org/presentationml/2006/main">
  <p:tag name="KSO_WM_DIAGRAM_VIRTUALLY_FRAME" val="{&quot;height&quot;:229.93590551181106,&quot;left&quot;:138.22456692913386,&quot;top&quot;:229.03669291338582,&quot;width&quot;:718.19559055118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7933</Words>
  <Application>WPS 演示</Application>
  <PresentationFormat>宽屏</PresentationFormat>
  <Paragraphs>879</Paragraphs>
  <Slides>43</Slides>
  <Notes>43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43</vt:i4>
      </vt:variant>
    </vt:vector>
  </HeadingPairs>
  <TitlesOfParts>
    <vt:vector size="58" baseType="lpstr">
      <vt:lpstr>Arial</vt:lpstr>
      <vt:lpstr>宋体</vt:lpstr>
      <vt:lpstr>Wingdings</vt:lpstr>
      <vt:lpstr>思源黑体 CN Normal</vt:lpstr>
      <vt:lpstr>黑体</vt:lpstr>
      <vt:lpstr>方正正黑简体</vt:lpstr>
      <vt:lpstr>Open Sans</vt:lpstr>
      <vt:lpstr>微软雅黑</vt:lpstr>
      <vt:lpstr>Arial Unicode MS</vt:lpstr>
      <vt:lpstr>Calibri Light</vt:lpstr>
      <vt:lpstr>Calibri</vt:lpstr>
      <vt:lpstr>Arial</vt:lpstr>
      <vt:lpstr>Segoe Print</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简约2.5D毕业论文答辩PPT模板</dc:title>
  <dc:creator>User</dc:creator>
  <cp:lastModifiedBy>高铠炜</cp:lastModifiedBy>
  <cp:revision>20</cp:revision>
  <dcterms:created xsi:type="dcterms:W3CDTF">2019-03-06T19:26:00Z</dcterms:created>
  <dcterms:modified xsi:type="dcterms:W3CDTF">2024-06-03T00:05:10Z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AF04970070064A8B90FAB845C75794A9_12</vt:lpwstr>
  </property>
  <property fmtid="{D5CDD505-2E9C-101B-9397-08002B2CF9AE}" pid="3" name="KSOProductBuildVer">
    <vt:lpwstr>2052-12.1.0.16729</vt:lpwstr>
  </property>
</Properties>
</file>